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Welcome back to Day 2! Today is all about hands-on building. You'll go from zero to having real automations running by the end of the 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Lab 4 is the most advanced — webhook-driven document generation. This connects external events (form submissions, API calls) to OpenClaw automations. Very powerful for workflows that start outside of Slack.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The curl command is the test trigger. If people aren't comfortable with terminal, show them how to use a tool like Postman or a browser extension. The key concept is: external event → webhook → OpenClaw skill → document output.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Capstone time! This is where it all comes together. Give people 45 minutes to build, then 2 minutes each to present. The presentation should cover: what it does, how much time it saves, and what they'd improve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Keep this slide up during the labs. These are the most common issues. Walk around proactively — don't wait for people to raise their hand.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Point people to the documentation and community. Encourage them to start small — automate one new task each week. The ClawHub registry is a great place to find pre-built skills they can customize.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Thank everyone for their participation. Remind them to scan the feedback QR code. Offer to stay for 15 minutes for anyone who needs extra help. Collect feedback forms before dismissing.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Here's the full schedule. We have two breaks built in. Each lab builds on the previous one. If you fall behind, the capstone is a chance to catch up and build something meaningful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Walk around the room and help everyone get set up. This is the most critical step — if setup fails, nothing else works. Have a troubleshooting checklist ready: Node.js version, npm global path, API key validity.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Lab 1 is about connecting a channel. This is your first 'aha!' moment — when the bot responds in Slack for the first time. Walk through the steps, then circulate and help.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Go through each step. The Slack app creation is the trickiest part — make sure people add the right scopes (chat:write, channels:history, app_mentions:read). Invite the bot to a channel before testing.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Lab 2 is the cron-based report. This is probably the most impactful automation for office managers — replacing manual daily report compilation. You'll create a skill and schedule it with cron.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The SKILL.md should instruct the AI to read from a sample CSV file, identify key metrics, and format a clean summary. Test with manual cron run first, then set the schedule.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Lab 3 is about writing your own skill. The SKILL.md file is just text — describe how you want emails classified and what actions to take. This is where the real customization happens.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Emphasize that the categories should be CUSTOM to each person's role. An HR manager's 'Urgent' is different from a finance manager's 'Urgent'. Have people think about their own workflow.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457200" y="1828800"/>
            <a:ext cx="4572000" cy="73152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457200" y="2011680"/>
            <a:ext cx="8229600" cy="1097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Calibri"/>
              </a:defRPr>
            </a:pPr>
            <a:r>
              <a:t>Let's Build! 🛠️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3108960"/>
            <a:ext cx="82296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200" b="0">
                <a:solidFill>
                  <a:srgbClr val="00B4D8"/>
                </a:solidFill>
                <a:latin typeface="Calibri"/>
              </a:defRPr>
            </a:pPr>
            <a:r>
              <a:t>OpenClaw for Office Managers  —  Day 2: Hands-On Labs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114800"/>
            <a:ext cx="45720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600" b="0">
                <a:solidFill>
                  <a:srgbClr val="90E0EF"/>
                </a:solidFill>
                <a:latin typeface="Calibri"/>
              </a:defRPr>
            </a:pPr>
            <a:r>
              <a:t>6 Hours  ·  4 Labs  ·  1 Capstone  ·  Zero to Automated</a:t>
            </a:r>
          </a:p>
        </p:txBody>
      </p:sp>
      <p:pic>
        <p:nvPicPr>
          <p:cNvPr id="6" name="Picture 5" descr="img_roi_comparis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4572000"/>
            <a:ext cx="59436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371600"/>
            <a:ext cx="8229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3600" b="1">
                <a:solidFill>
                  <a:srgbClr val="FFFFFF"/>
                </a:solidFill>
                <a:latin typeface="Calibri"/>
              </a:defRPr>
            </a:pPr>
            <a:r>
              <a:t>Lab 4: Webhook-Driven Document Workflow</a:t>
            </a:r>
          </a:p>
        </p:txBody>
      </p:sp>
      <p:sp>
        <p:nvSpPr>
          <p:cNvPr id="3" name="Rectangle 2"/>
          <p:cNvSpPr/>
          <p:nvPr/>
        </p:nvSpPr>
        <p:spPr>
          <a:xfrm>
            <a:off x="2743200" y="2286000"/>
            <a:ext cx="36576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2743200"/>
            <a:ext cx="82296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000" b="0">
                <a:solidFill>
                  <a:srgbClr val="00B4D8"/>
                </a:solidFill>
                <a:latin typeface="Calibri"/>
              </a:defRPr>
            </a:pPr>
            <a:r>
              <a:t>Goal: Trigger document generation from a webhook (form submission → auto-report)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657600"/>
            <a:ext cx="8229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800" b="0">
                <a:solidFill>
                  <a:srgbClr val="E0E0E8"/>
                </a:solidFill>
                <a:latin typeface="Calibri"/>
              </a:defRPr>
            </a:pPr>
            <a:r>
              <a:t>Time: 60 minutes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4572000"/>
            <a:ext cx="6400800" cy="1371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You'll learn: Webhook configuration, event-driven triggers, document generation</a:t>
            </a:r>
          </a:p>
          <a:p>
            <a:pPr>
              <a:spcAft>
                <a:spcPts val="8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Deliverable: Webhook-triggered report generation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10 / 15</a:t>
            </a:r>
          </a:p>
        </p:txBody>
      </p:sp>
      <p:pic>
        <p:nvPicPr>
          <p:cNvPr id="8" name="Picture 7" descr="img_webhook_pipeli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5029200"/>
            <a:ext cx="4114800" cy="1371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Lab 4: Step-by-Step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1188720"/>
            <a:ext cx="7315200" cy="228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1: Enable webhooks in gateway.yaml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2: Create a skill that responds to /report-request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3: Test with curl command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4: Verify generated report output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5: Optional — connect to Google Forms or Typeform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3840480"/>
            <a:ext cx="8229600" cy="1828800"/>
          </a:xfrm>
          <a:prstGeom prst="rect">
            <a:avLst/>
          </a:prstGeom>
          <a:solidFill>
            <a:srgbClr val="1215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94360" y="3931920"/>
            <a:ext cx="7955279" cy="1645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300" b="0">
                <a:solidFill>
                  <a:srgbClr val="90E0EF"/>
                </a:solidFill>
                <a:latin typeface="Consolas"/>
              </a:defRPr>
            </a:pPr>
            <a:r>
              <a:t>curl -X POST http://localhost:3000/report-request \</a:t>
            </a:r>
            <a:br/>
            <a:r>
              <a:t>  -H "Content-Type: application/json" \</a:t>
            </a:r>
            <a:br/>
            <a:r>
              <a:t>  -d '{"topic": "Q1 Sales", "date": "2026-03-31"}'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11 / 15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23284D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457200" y="914400"/>
            <a:ext cx="4572000" cy="73152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457200" y="1097280"/>
            <a:ext cx="82296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1">
                <a:solidFill>
                  <a:srgbClr val="FFFFFF"/>
                </a:solidFill>
                <a:latin typeface="Calibri"/>
              </a:defRPr>
            </a:pPr>
            <a:r>
              <a:t>🏆  Capstone: Build Your Own Automation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2011680"/>
            <a:ext cx="82296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000" b="0">
                <a:solidFill>
                  <a:srgbClr val="00B4D8"/>
                </a:solidFill>
                <a:latin typeface="Calibri"/>
              </a:defRPr>
            </a:pPr>
            <a:r>
              <a:t>Pick ONE real task from your daily work and automate 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2743200"/>
            <a:ext cx="7315200" cy="228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1. Identify: What task wastes your time?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2. Design: Trigger → Action → Output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3. Build: Use patterns from Labs 1-4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4. Share: 2-minute demo to the group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5303520"/>
            <a:ext cx="8229600" cy="36576"/>
          </a:xfrm>
          <a:prstGeom prst="rect">
            <a:avLst/>
          </a:prstGeom>
          <a:solidFill>
            <a:srgbClr val="404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731520" y="5577840"/>
            <a:ext cx="73152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600" b="0">
                <a:solidFill>
                  <a:srgbClr val="90E0EF"/>
                </a:solidFill>
                <a:latin typeface="Calibri"/>
              </a:defRPr>
            </a:pPr>
            <a:r>
              <a:t>Time: 45 minutes build + 15 minutes showcase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12 / 15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Troubleshooting Tips 🔧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1188720"/>
            <a:ext cx="7315200" cy="3657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Gateway not starting? → Check: openclaw gateway status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Slack bot not responding? → Verify bot is invited to the channel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Cron not firing? → Check timezone in gateway.yaml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Webhook 404? → Confirm path matches in config and curl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Skill not loading? → File must be named SKILL.md exactly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API errors? → Verify your key has sufficient quota/credits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13 / 15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Resources &amp; Next Steps 📚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1188720"/>
            <a:ext cx="7315200" cy="2743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📖  Documentation: github.com/openclaw/openclaw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🦞  ClawHub Registry: 5,400+ community skills to install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💬  Community: Discord server for support and ideas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📧  Newsletter: Stay updated on new features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🔧  Next: Connect more channels, chain multiple skills, add voice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4389120"/>
            <a:ext cx="8229600" cy="36576"/>
          </a:xfrm>
          <a:prstGeom prst="rect">
            <a:avLst/>
          </a:prstGeom>
          <a:solidFill>
            <a:srgbClr val="404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731520" y="4663440"/>
            <a:ext cx="73152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90E0EF"/>
                </a:solidFill>
                <a:latin typeface="Calibri"/>
              </a:defRPr>
            </a:pPr>
            <a:r>
              <a:t>This is just the beginning. Automate one new task every week.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14 / 15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23284D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371600"/>
            <a:ext cx="8229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400" b="1">
                <a:solidFill>
                  <a:srgbClr val="FFFFFF"/>
                </a:solidFill>
                <a:latin typeface="Calibri"/>
              </a:defRPr>
            </a:pPr>
            <a:r>
              <a:t>Thank You! 🙏</a:t>
            </a:r>
          </a:p>
        </p:txBody>
      </p:sp>
      <p:sp>
        <p:nvSpPr>
          <p:cNvPr id="3" name="Rectangle 2"/>
          <p:cNvSpPr/>
          <p:nvPr/>
        </p:nvSpPr>
        <p:spPr>
          <a:xfrm>
            <a:off x="3200400" y="237744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2743200"/>
            <a:ext cx="82296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0">
                <a:solidFill>
                  <a:srgbClr val="00B4D8"/>
                </a:solidFill>
                <a:latin typeface="Calibri"/>
              </a:defRPr>
            </a:pPr>
            <a:r>
              <a:t>Now go automate something!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657600"/>
            <a:ext cx="82296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800" b="0">
                <a:solidFill>
                  <a:srgbClr val="E0E0E8"/>
                </a:solidFill>
                <a:latin typeface="Calibri"/>
              </a:defRPr>
            </a:pPr>
            <a:r>
              <a:t>Scan the QR code to share your feedback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4206240"/>
            <a:ext cx="8229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0">
                <a:solidFill>
                  <a:srgbClr val="606080"/>
                </a:solidFill>
                <a:latin typeface="Calibri"/>
              </a:defRPr>
            </a:pPr>
            <a:r>
              <a:t>[ QR Code Placeholder 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15 / 15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Today's Roadmap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1188720"/>
            <a:ext cx="7315200" cy="4114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0:00–0:30   Lab 0: Setup Check</a:t>
            </a:r>
          </a:p>
          <a:p>
            <a:pPr>
              <a:spcAft>
                <a:spcPts val="10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0:30–1:30   Lab 1: Connect a Channel (Slack/Teams)</a:t>
            </a:r>
          </a:p>
          <a:p>
            <a:pPr>
              <a:spcAft>
                <a:spcPts val="10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1:30–2:45   Lab 2: Cron-Based Report Generator</a:t>
            </a:r>
          </a:p>
          <a:p>
            <a:pPr>
              <a:spcAft>
                <a:spcPts val="10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2:45–3:00   ☕  Break</a:t>
            </a:r>
          </a:p>
          <a:p>
            <a:pPr>
              <a:spcAft>
                <a:spcPts val="10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3:00–4:00   Lab 3: Email Triage Skill</a:t>
            </a:r>
          </a:p>
          <a:p>
            <a:pPr>
              <a:spcAft>
                <a:spcPts val="10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4:00–4:15   ☕  Break</a:t>
            </a:r>
          </a:p>
          <a:p>
            <a:pPr>
              <a:spcAft>
                <a:spcPts val="10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4:15–5:15   Lab 4: Webhook-Driven Document Workflow</a:t>
            </a:r>
          </a:p>
          <a:p>
            <a:pPr>
              <a:spcAft>
                <a:spcPts val="10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5:15–6:00   Capstone Project &amp; Showcase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2 / 15</a:t>
            </a:r>
          </a:p>
        </p:txBody>
      </p:sp>
      <p:pic>
        <p:nvPicPr>
          <p:cNvPr id="6" name="Picture 5" descr="img_architectu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4572000"/>
            <a:ext cx="4572000" cy="16459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Lab 0: Setup Checklist ✅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1188720"/>
            <a:ext cx="7315200" cy="2743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1. Run: openclaw --version  (should show version number)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2. Run: openclaw onboard  (if not done yet)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3. Test: openclaw message send 'Hello from my first session'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4. Check: ~/.openclaw/workspace/ directory exists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5. Verify: OpenAI or Anthropic API key is configured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4389120"/>
            <a:ext cx="8229600" cy="36576"/>
          </a:xfrm>
          <a:prstGeom prst="rect">
            <a:avLst/>
          </a:prstGeom>
          <a:solidFill>
            <a:srgbClr val="404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731520" y="4663440"/>
            <a:ext cx="73152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0">
                <a:solidFill>
                  <a:srgbClr val="90E0EF"/>
                </a:solidFill>
                <a:latin typeface="Calibri"/>
              </a:defRPr>
            </a:pPr>
            <a:r>
              <a:t>Need help? Raise your hand — we'll get everyone set up.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3 / 15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371600"/>
            <a:ext cx="8229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3600" b="1">
                <a:solidFill>
                  <a:srgbClr val="FFFFFF"/>
                </a:solidFill>
                <a:latin typeface="Calibri"/>
              </a:defRPr>
            </a:pPr>
            <a:r>
              <a:t>Lab 1: Connect a Channel</a:t>
            </a:r>
          </a:p>
        </p:txBody>
      </p:sp>
      <p:sp>
        <p:nvSpPr>
          <p:cNvPr id="3" name="Rectangle 2"/>
          <p:cNvSpPr/>
          <p:nvPr/>
        </p:nvSpPr>
        <p:spPr>
          <a:xfrm>
            <a:off x="2743200" y="2286000"/>
            <a:ext cx="36576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2743200"/>
            <a:ext cx="82296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000" b="0">
                <a:solidFill>
                  <a:srgbClr val="00B4D8"/>
                </a:solidFill>
                <a:latin typeface="Calibri"/>
              </a:defRPr>
            </a:pPr>
            <a:r>
              <a:t>Goal: Connect OpenClaw to Slack or Teams and send your first automated message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657600"/>
            <a:ext cx="8229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800" b="0">
                <a:solidFill>
                  <a:srgbClr val="E0E0E8"/>
                </a:solidFill>
                <a:latin typeface="Calibri"/>
              </a:defRPr>
            </a:pPr>
            <a:r>
              <a:t>Time: 60 minutes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4572000"/>
            <a:ext cx="6400800" cy="1371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You'll learn: Channel configuration, bot tokens, gateway restart</a:t>
            </a:r>
          </a:p>
          <a:p>
            <a:pPr>
              <a:spcAft>
                <a:spcPts val="8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Deliverable: Bot responds when you message it in Slack/Teams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4 / 15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Lab 1: Step-by-Step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1188720"/>
            <a:ext cx="7315200" cy="2743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1: Create a Slack App at api.slack.com → Get Bot Token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2: Open ~/.openclaw/workspace/gateway.yaml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3: Add Slack config under 'channels' section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4: Run: openclaw gateway restart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5: Send a message to your bot in Slack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6: Verify the bot responds!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4297680"/>
            <a:ext cx="8229600" cy="1463040"/>
          </a:xfrm>
          <a:prstGeom prst="rect">
            <a:avLst/>
          </a:prstGeom>
          <a:solidFill>
            <a:srgbClr val="1215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94360" y="4389120"/>
            <a:ext cx="7955279" cy="1280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300" b="0">
                <a:solidFill>
                  <a:srgbClr val="90E0EF"/>
                </a:solidFill>
                <a:latin typeface="Consolas"/>
              </a:defRPr>
            </a:pPr>
            <a:r>
              <a:t>channels:</a:t>
            </a:r>
            <a:br/>
            <a:r>
              <a:t>  slack:</a:t>
            </a:r>
            <a:br/>
            <a:r>
              <a:t>    enabled: true</a:t>
            </a:r>
            <a:br/>
            <a:r>
              <a:t>    bot_token: "xoxb-your-token-here"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5 / 15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371600"/>
            <a:ext cx="8229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3600" b="1">
                <a:solidFill>
                  <a:srgbClr val="FFFFFF"/>
                </a:solidFill>
                <a:latin typeface="Calibri"/>
              </a:defRPr>
            </a:pPr>
            <a:r>
              <a:t>Lab 2: Cron-Based Report Generator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2743200" y="2286000"/>
            <a:ext cx="36576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2743200"/>
            <a:ext cx="82296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000" b="0">
                <a:solidFill>
                  <a:srgbClr val="00B4D8"/>
                </a:solidFill>
                <a:latin typeface="Calibri"/>
              </a:defRPr>
            </a:pPr>
            <a:r>
              <a:t>Goal: Create a scheduled task that compiles data and sends a summary daily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657600"/>
            <a:ext cx="8229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800" b="0">
                <a:solidFill>
                  <a:srgbClr val="E0E0E8"/>
                </a:solidFill>
                <a:latin typeface="Calibri"/>
              </a:defRPr>
            </a:pPr>
            <a:r>
              <a:t>Time: 75 minutes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4572000"/>
            <a:ext cx="6400800" cy="1371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You'll learn: Cron syntax, skill creation, scheduled triggers</a:t>
            </a:r>
          </a:p>
          <a:p>
            <a:pPr>
              <a:spcAft>
                <a:spcPts val="8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Deliverable: Automated daily report arrives in Slack every morning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6 / 15</a:t>
            </a:r>
          </a:p>
        </p:txBody>
      </p:sp>
      <p:pic>
        <p:nvPicPr>
          <p:cNvPr id="8" name="Picture 7" descr="img_cron_workfl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5029200"/>
            <a:ext cx="4114800" cy="13716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Lab 2: Step-by-Step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1188720"/>
            <a:ext cx="7315200" cy="228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1: Create directory: ~/.openclaw/workspace/skills/daily-report/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2: Write SKILL.md with report generation instructions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3: Add cron entry in gateway.yaml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4: Test immediately: openclaw cron run 'Daily Report'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5: Verify output in Slack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3840480"/>
            <a:ext cx="8229600" cy="2011680"/>
          </a:xfrm>
          <a:prstGeom prst="rect">
            <a:avLst/>
          </a:prstGeom>
          <a:solidFill>
            <a:srgbClr val="1215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94360" y="3931920"/>
            <a:ext cx="7955279" cy="182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300" b="0">
                <a:solidFill>
                  <a:srgbClr val="90E0EF"/>
                </a:solidFill>
                <a:latin typeface="Consolas"/>
              </a:defRPr>
            </a:pPr>
            <a:r>
              <a:t>cron:</a:t>
            </a:r>
            <a:br/>
            <a:r>
              <a:t>  - name: "Daily Report"</a:t>
            </a:r>
            <a:br/>
            <a:r>
              <a:t>    schedule: "0 9 * * 1-5"  # 9 AM, Mon-Fri</a:t>
            </a:r>
            <a:br/>
            <a:r>
              <a:t>    agent: "main"</a:t>
            </a:r>
            <a:br/>
            <a:r>
              <a:t>    message: "Generate the daily sales summary report"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7 / 15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371600"/>
            <a:ext cx="8229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3600" b="1">
                <a:solidFill>
                  <a:srgbClr val="FFFFFF"/>
                </a:solidFill>
                <a:latin typeface="Calibri"/>
              </a:defRPr>
            </a:pPr>
            <a:r>
              <a:t>Lab 3: Email Triage Skill</a:t>
            </a:r>
          </a:p>
        </p:txBody>
      </p:sp>
      <p:sp>
        <p:nvSpPr>
          <p:cNvPr id="3" name="Rectangle 2"/>
          <p:cNvSpPr/>
          <p:nvPr/>
        </p:nvSpPr>
        <p:spPr>
          <a:xfrm>
            <a:off x="2743200" y="2286000"/>
            <a:ext cx="36576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2743200"/>
            <a:ext cx="82296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000" b="0">
                <a:solidFill>
                  <a:srgbClr val="00B4D8"/>
                </a:solidFill>
                <a:latin typeface="Calibri"/>
              </a:defRPr>
            </a:pPr>
            <a:r>
              <a:t>Goal: Build a custom skill that categorizes and auto-responds to emails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657600"/>
            <a:ext cx="8229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800" b="0">
                <a:solidFill>
                  <a:srgbClr val="E0E0E8"/>
                </a:solidFill>
                <a:latin typeface="Calibri"/>
              </a:defRPr>
            </a:pPr>
            <a:r>
              <a:t>Time: 60 minutes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4572000"/>
            <a:ext cx="6400800" cy="1371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You'll learn: Custom skill writing, classification logic, draft responses</a:t>
            </a:r>
          </a:p>
          <a:p>
            <a:pPr>
              <a:spcAft>
                <a:spcPts val="8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Deliverable: Working email triage with your own categories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8 / 15</a:t>
            </a:r>
          </a:p>
        </p:txBody>
      </p:sp>
      <p:pic>
        <p:nvPicPr>
          <p:cNvPr id="8" name="Picture 7" descr="img_email_tri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5029200"/>
            <a:ext cx="4114800" cy="1371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Lab 3: Step-by-Step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1188720"/>
            <a:ext cx="7315200" cy="2743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1: Create: ~/.openclaw/workspace/skills/email-triage/SKILL.md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2: Define your categories (Urgent, Action, FYI, Spam)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3: Write classification rules in plain English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4: Add draft response template for each category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5: Test with 5 sample emails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6: Customize categories for YOUR workflow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9 / 15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