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</p:sldIdLst>
  <p:sldSz cx="12191999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Rectangle 3"/>
          <p:cNvSpPr/>
          <p:nvPr/>
        </p:nvSpPr>
        <p:spPr>
          <a:xfrm>
            <a:off x="182880" y="0"/>
            <a:ext cx="45720" cy="685800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Picture 4" descr="pakedx-logo-transparen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232" y="530352"/>
            <a:ext cx="1143000" cy="686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9808" y="1444752"/>
            <a:ext cx="612648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AI Automation Series. Session 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49808" y="1874519"/>
            <a:ext cx="6126480" cy="1005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900" b="1">
                <a:solidFill>
                  <a:srgbClr val="F4F2EE"/>
                </a:solidFill>
                <a:latin typeface="Segoe UI"/>
              </a:rPr>
              <a:t>Build Office Automation With Hermes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7240" y="3063240"/>
            <a:ext cx="5623560" cy="5120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550" b="0">
                <a:solidFill>
                  <a:srgbClr val="D8D4CC"/>
                </a:solidFill>
                <a:latin typeface="Segoe UI"/>
              </a:rPr>
              <a:t>Create four practical tools, then connect them into your personal task tracker.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7240" y="3886200"/>
            <a:ext cx="548640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04040"/>
                </a:solidFill>
                <a:latin typeface="Consolas"/>
              </a:rPr>
              <a:t>DAY 2. HANDS ON BUILDS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77240" y="4315968"/>
            <a:ext cx="1283817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886968" y="4389120"/>
            <a:ext cx="1064361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Hands 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70785" y="4315968"/>
            <a:ext cx="1283817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2280513" y="4389120"/>
            <a:ext cx="1064361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4 builds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64330" y="4315968"/>
            <a:ext cx="998524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674058" y="4389120"/>
            <a:ext cx="779068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Cron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4672582" y="4315968"/>
            <a:ext cx="1283817" cy="329184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4782310" y="4389120"/>
            <a:ext cx="1064361" cy="128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819" b="1">
                <a:solidFill>
                  <a:srgbClr val="E8B830"/>
                </a:solidFill>
                <a:latin typeface="Consolas"/>
              </a:rPr>
              <a:t>Capstone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335520" y="632968"/>
            <a:ext cx="4037584" cy="5281168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9" name="Picture 18" descr="cover.png"/>
          <p:cNvPicPr>
            <a:picLocks noChangeAspect="1"/>
          </p:cNvPicPr>
          <p:nvPr/>
        </p:nvPicPr>
        <p:blipFill>
          <a:blip r:embed="rId3"/>
          <a:srcRect l="24592" r="24592"/>
          <a:stretch>
            <a:fillRect/>
          </a:stretch>
        </p:blipFill>
        <p:spPr>
          <a:xfrm>
            <a:off x="7360920" y="658368"/>
            <a:ext cx="3986784" cy="523036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360920" y="658368"/>
            <a:ext cx="3986784" cy="5230368"/>
          </a:xfrm>
          <a:prstGeom prst="rect">
            <a:avLst/>
          </a:prstGeom>
          <a:noFill/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Rectangle 20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22" name="Picture 21" descr="pakedx-mar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01 / 22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COPY AND 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Email Triage Starter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10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609344"/>
            <a:ext cx="10607040" cy="440740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92608" rIns="292608" tIns="228600" bIns="182880"/>
          <a:lstStyle/>
          <a:p>
            <a:pPr algn="l">
              <a:spcAft>
                <a:spcPts val="600"/>
              </a:spcAft>
            </a:pPr>
            <a:r>
              <a:rPr sz="1230" b="0">
                <a:solidFill>
                  <a:srgbClr val="E8B830"/>
                </a:solidFill>
                <a:latin typeface="Consolas"/>
              </a:rPr>
              <a:t>Skill: Email Triage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When new emails arrive, read each one.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Sort into Needs Reply, FYI, or Ignore.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For routine Needs Reply email, write a short polite draft.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Never send anything. Show each draft for approval.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Summarise each email in one line so I can scan quickly.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6384" y="569671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24128" y="579729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Add your name, role, and preferred reply tone before testing.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Tuning The Triage Agent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11 / 22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Categories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Add labels that match your real work, such as Clients or Invoices.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Tone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Say warm, brief, formal, or friendly so drafts sound right.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Newsletters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Treat unsubscribe mail as FYI or Ignore.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Deadlines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Flag anything with a due date as urgent.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03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BUILD 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Morning Brief Bot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12 / 22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MORNING BRIEF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Build 2 Goal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13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Inbox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Summarise important new emails since yesterday.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Calendar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Show today's meetings with times.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Top 3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Pick the three items that need focus.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Delivery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Send the brief to web chat, email, or phone.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HOW IT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Morning Brief And Cron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14 / 22</a:t>
            </a:r>
          </a:p>
        </p:txBody>
      </p:sp>
      <p:sp>
        <p:nvSpPr>
          <p:cNvPr id="10" name="Oval 9"/>
          <p:cNvSpPr/>
          <p:nvPr/>
        </p:nvSpPr>
        <p:spPr>
          <a:xfrm>
            <a:off x="868680" y="2057400"/>
            <a:ext cx="1645920" cy="1645920"/>
          </a:xfrm>
          <a:prstGeom prst="ellipse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60704" y="2468880"/>
            <a:ext cx="1261872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2300" b="1">
                <a:solidFill>
                  <a:srgbClr val="F4F2EE"/>
                </a:solidFill>
                <a:latin typeface="Consolas"/>
              </a:rPr>
              <a:t>08:00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60704" y="2816352"/>
            <a:ext cx="1261872" cy="1828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00" b="1">
                <a:solidFill>
                  <a:srgbClr val="F4F2EE"/>
                </a:solidFill>
                <a:latin typeface="Consolas"/>
              </a:rPr>
              <a:t>PKT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306324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3063240" y="1975104"/>
            <a:ext cx="63500" cy="184708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327355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Cron Schedule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7355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Runs on weekdays, even when you are not watching.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598932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Rectangle 17"/>
          <p:cNvSpPr/>
          <p:nvPr/>
        </p:nvSpPr>
        <p:spPr>
          <a:xfrm>
            <a:off x="5989320" y="1975104"/>
            <a:ext cx="63500" cy="1847088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619963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Morning Brief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19963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Reads inbox, calendar, and the focus rules you set.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8915400" y="1975104"/>
            <a:ext cx="2148840" cy="184708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2" name="Rectangle 21"/>
          <p:cNvSpPr/>
          <p:nvPr/>
        </p:nvSpPr>
        <p:spPr>
          <a:xfrm>
            <a:off x="8915400" y="1975104"/>
            <a:ext cx="63500" cy="1847088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9125712" y="2139696"/>
            <a:ext cx="172821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Delivery Channel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25712" y="2542032"/>
            <a:ext cx="1728216" cy="11338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Sends the short brief to web chat, email, or phone.</a:t>
            </a:r>
          </a:p>
        </p:txBody>
      </p:sp>
      <p:sp>
        <p:nvSpPr>
          <p:cNvPr id="25" name="Right Arrow 24"/>
          <p:cNvSpPr/>
          <p:nvPr/>
        </p:nvSpPr>
        <p:spPr>
          <a:xfrm>
            <a:off x="2606040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6" name="Right Arrow 25"/>
          <p:cNvSpPr/>
          <p:nvPr/>
        </p:nvSpPr>
        <p:spPr>
          <a:xfrm>
            <a:off x="5449824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ight Arrow 26"/>
          <p:cNvSpPr/>
          <p:nvPr/>
        </p:nvSpPr>
        <p:spPr>
          <a:xfrm>
            <a:off x="8375904" y="2788920"/>
            <a:ext cx="347472" cy="228600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Rounded Rectangle 27"/>
          <p:cNvSpPr/>
          <p:nvPr/>
        </p:nvSpPr>
        <p:spPr>
          <a:xfrm>
            <a:off x="786384" y="5358384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9" name="TextBox 28"/>
          <p:cNvSpPr txBox="1"/>
          <p:nvPr/>
        </p:nvSpPr>
        <p:spPr>
          <a:xfrm>
            <a:off x="1024128" y="5458968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Always test a schedule two minutes from now, then set it back to 08:00 PKT.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COPY AND 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Morning Brief Starter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15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609344"/>
            <a:ext cx="10607040" cy="440740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92608" rIns="292608" tIns="228600" bIns="182880"/>
          <a:lstStyle/>
          <a:p>
            <a:pPr algn="l">
              <a:spcAft>
                <a:spcPts val="600"/>
              </a:spcAft>
            </a:pPr>
            <a:r>
              <a:rPr sz="1230" b="0">
                <a:solidFill>
                  <a:srgbClr val="E8B830"/>
                </a:solidFill>
                <a:latin typeface="Consolas"/>
              </a:rPr>
              <a:t>Skill: Morning Brief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Each morning, give me a short brief with three parts.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Inbox: important new emails since yesterday, grouped by urgency.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Calendar: today's meetings with times.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Top 3: the three things I should focus on today.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Keep it under 200 words. Do not send emails or make changes.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6384" y="569671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24128" y="579729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Schedule it for weekdays at 08:00 PKT after the manual test works.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Test The Schedule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16 / 22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Run now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Trigger the brief by chat and check the content.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Fire soon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Set the schedule two minutes from now for a real test.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Set daily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Change it back to weekdays at 08:00 PKT.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Pick channel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Choose where the brief should arrive every morning.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04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BUILD 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Meeting Actions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17 / 22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BUILD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Meeting Notes To Actions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18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Paste messy notes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Use real notes, rough bullets, or a typed voice note.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Extract actions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Return the task, owner, and deadline for each item.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Do not invent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Write unassigned or no date when details are missing.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Make it shareable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Format the list so you can send it to the team.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COPY AND EDIT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Meeting Actions Starter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19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609344"/>
            <a:ext cx="10607040" cy="440740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92608" rIns="292608" tIns="228600" bIns="182880"/>
          <a:lstStyle/>
          <a:p>
            <a:pPr algn="l">
              <a:spcAft>
                <a:spcPts val="600"/>
              </a:spcAft>
            </a:pPr>
            <a:r>
              <a:rPr sz="1230" b="0">
                <a:solidFill>
                  <a:srgbClr val="E8B830"/>
                </a:solidFill>
                <a:latin typeface="Consolas"/>
              </a:rPr>
              <a:t>Skill: Meeting Actions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I will paste rough meeting notes.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Produce a clean action list.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For each action, show task, owner, and deadline.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If owner or deadline is missing, write unassigned or no date.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List open questions and decisions that are still unresolved.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6384" y="569671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24128" y="579729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Ask Hermes to split combined tasks if the notes are crowded.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ROADMAP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Today At A Glance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02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Build 1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Email Triage sorts mail and drafts routine replies.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Build 2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Morning Brief runs every weekday at 08:00 PKT.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Build 3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Meeting Actions turns rough notes into clear tasks.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Capstone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My Day combines the outputs into one task list.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CAPSTONE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My Day Tracker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20 / 22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PERSONAL TASK SYSTEM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Capstone: My Day Tracker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21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41248" y="1554480"/>
            <a:ext cx="2331720" cy="114300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841248" y="1554480"/>
            <a:ext cx="63500" cy="114300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51560" y="1719072"/>
            <a:ext cx="191109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Email Triage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1560" y="2121408"/>
            <a:ext cx="1911096" cy="42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Replies and urgent messages.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841248" y="2926080"/>
            <a:ext cx="2331720" cy="114300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841248" y="2926080"/>
            <a:ext cx="63500" cy="114300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1051560" y="3090672"/>
            <a:ext cx="191109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Morning Brief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51560" y="3493008"/>
            <a:ext cx="1911096" cy="42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Meetings and top focus areas.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841248" y="4297680"/>
            <a:ext cx="2331720" cy="114300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841248" y="4297680"/>
            <a:ext cx="63500" cy="114300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1051560" y="4462272"/>
            <a:ext cx="191109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Meeting Actions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051560" y="4864608"/>
            <a:ext cx="1911096" cy="429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Tasks with owners and dates.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4800600" y="2542032"/>
            <a:ext cx="2542032" cy="169164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4800600" y="2542032"/>
            <a:ext cx="63500" cy="16916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5010912" y="2706624"/>
            <a:ext cx="2121408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My Day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10912" y="3108960"/>
            <a:ext cx="2121408" cy="97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One top 10 list, ordered by priority.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796528" y="2542032"/>
            <a:ext cx="2331720" cy="1691640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8796528" y="2542032"/>
            <a:ext cx="63500" cy="1691640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006840" y="2706624"/>
            <a:ext cx="1911096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Daily Channel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006840" y="3108960"/>
            <a:ext cx="1911096" cy="9784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Web chat, email, or phone at 08:15 PKT.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3401568" y="1993392"/>
            <a:ext cx="1051560" cy="237744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ight Arrow 30"/>
          <p:cNvSpPr/>
          <p:nvPr/>
        </p:nvSpPr>
        <p:spPr>
          <a:xfrm>
            <a:off x="3401568" y="3364992"/>
            <a:ext cx="1051560" cy="237744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ight Arrow 31"/>
          <p:cNvSpPr/>
          <p:nvPr/>
        </p:nvSpPr>
        <p:spPr>
          <a:xfrm>
            <a:off x="3401568" y="4736592"/>
            <a:ext cx="1051560" cy="237744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ight Arrow 32"/>
          <p:cNvSpPr/>
          <p:nvPr/>
        </p:nvSpPr>
        <p:spPr>
          <a:xfrm>
            <a:off x="7571231" y="3236976"/>
            <a:ext cx="960120" cy="256032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ounded Rectangle 33"/>
          <p:cNvSpPr/>
          <p:nvPr/>
        </p:nvSpPr>
        <p:spPr>
          <a:xfrm>
            <a:off x="786384" y="5614416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1024128" y="5715000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The capstone connects the builds into one practical morning habit.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MAINTENANCE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Keep It Running After Class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22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Weekly check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Confirm the brief arrived and the schedules are still on.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Refresh skills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Update instructions when your work changes.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Reconnect channels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Re approve email or calendar if a connection expires.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Keep approval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Leave human review on for anything sent in your name.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LAB SETUP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Build Safely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03 / 22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LAB 0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Lab 0: Setup Check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04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609344"/>
            <a:ext cx="10607040" cy="4407408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 wrap="square" lIns="292608" rIns="292608" tIns="228600" bIns="182880"/>
          <a:lstStyle/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1. Open Hermes Desktop or the class web chat.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2. Confirm your model is connected and replies.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3. Connect email only when the trainer is present.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4. Confirm calendar access for the Morning Brief.</a:t>
            </a:r>
          </a:p>
          <a:p>
            <a:pPr algn="l">
              <a:spcAft>
                <a:spcPts val="600"/>
              </a:spcAft>
            </a:pPr>
            <a:r>
              <a:rPr sz="1230" b="0">
                <a:solidFill>
                  <a:srgbClr val="D8D4CC"/>
                </a:solidFill>
                <a:latin typeface="Consolas"/>
              </a:rPr>
              <a:t>5. Keep approval on for any message that can be sent.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786384" y="5696712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24128" y="5797296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Use a test inbox if you do not want to connect real email today.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The Build Rhythm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05 / 22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Watch demo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First see the finished tool run once.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Build together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Follow the trainer step by step at the same pace.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Tune your own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Change categories, tone, sources, and timing.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Share output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Show one useful result and one thing you improved.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Rectangle 2"/>
          <p:cNvSpPr/>
          <p:nvPr/>
        </p:nvSpPr>
        <p:spPr>
          <a:xfrm>
            <a:off x="658368" y="1417320"/>
            <a:ext cx="2331720" cy="3520440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4" name="TextBox 3"/>
          <p:cNvSpPr txBox="1"/>
          <p:nvPr/>
        </p:nvSpPr>
        <p:spPr>
          <a:xfrm>
            <a:off x="777240" y="1901952"/>
            <a:ext cx="2057400" cy="1554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400" b="1">
                <a:solidFill>
                  <a:srgbClr val="F4F2EE"/>
                </a:solidFill>
                <a:latin typeface="Consolas"/>
              </a:rPr>
              <a:t>02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37560" y="2139696"/>
            <a:ext cx="7680960" cy="3108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050" b="1">
                <a:solidFill>
                  <a:srgbClr val="E8B830"/>
                </a:solidFill>
                <a:latin typeface="Consolas"/>
              </a:rPr>
              <a:t>BUILD 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10128" y="2633472"/>
            <a:ext cx="7955279" cy="822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3400" b="1">
                <a:solidFill>
                  <a:srgbClr val="F4F2EE"/>
                </a:solidFill>
                <a:latin typeface="Segoe UI"/>
              </a:rPr>
              <a:t>Email Triage Agent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346704" y="3694176"/>
            <a:ext cx="1243584" cy="63500"/>
          </a:xfrm>
          <a:prstGeom prst="round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ectangle 7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Picture 8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06 / 22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EMAIL TRIAGE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Build 1 Goal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07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Input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New emails from your inbox or a test account.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ectangle 13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Work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Read, sort, summarise, and draft routine replies.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Rectangle 16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8" name="TextBox 17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Output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 scan friendly list with drafts for approval.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Rectangle 19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Safety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Nothing is sent until you approve it.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384048"/>
            <a:ext cx="7863840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950" b="1">
                <a:solidFill>
                  <a:srgbClr val="E8B830"/>
                </a:solidFill>
                <a:latin typeface="Consolas"/>
              </a:rPr>
              <a:t>HOW IT WORKS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8368" y="658368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Email Triage Agent Flow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658368" y="1298448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6" name="Rectangle 5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Picture 6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08 / 22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658368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ectangle 10"/>
          <p:cNvSpPr/>
          <p:nvPr/>
        </p:nvSpPr>
        <p:spPr>
          <a:xfrm>
            <a:off x="658368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868680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New Emails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8680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Client mail, updates, newsletters, and spam arrive.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880360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Rectangle 14"/>
          <p:cNvSpPr/>
          <p:nvPr/>
        </p:nvSpPr>
        <p:spPr>
          <a:xfrm>
            <a:off x="2880360" y="1975104"/>
            <a:ext cx="63500" cy="224942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TextBox 15"/>
          <p:cNvSpPr txBox="1"/>
          <p:nvPr/>
        </p:nvSpPr>
        <p:spPr>
          <a:xfrm>
            <a:off x="3090672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Read And Sort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090672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Hermes groups each message by action needed.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102352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5102352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5312664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Draft Reply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12664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Routine replies are prepared in your voice.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7324344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Rectangle 22"/>
          <p:cNvSpPr/>
          <p:nvPr/>
        </p:nvSpPr>
        <p:spPr>
          <a:xfrm>
            <a:off x="7324344" y="1975104"/>
            <a:ext cx="63500" cy="224942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4" name="TextBox 23"/>
          <p:cNvSpPr txBox="1"/>
          <p:nvPr/>
        </p:nvSpPr>
        <p:spPr>
          <a:xfrm>
            <a:off x="7534656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Approve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534656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You edit, reject, or approve each draft.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9546336" y="1975104"/>
            <a:ext cx="1847088" cy="224942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Rectangle 26"/>
          <p:cNvSpPr/>
          <p:nvPr/>
        </p:nvSpPr>
        <p:spPr>
          <a:xfrm>
            <a:off x="9546336" y="1975104"/>
            <a:ext cx="63500" cy="224942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8" name="TextBox 27"/>
          <p:cNvSpPr txBox="1"/>
          <p:nvPr/>
        </p:nvSpPr>
        <p:spPr>
          <a:xfrm>
            <a:off x="9756648" y="2139696"/>
            <a:ext cx="1426464" cy="256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450" b="1">
                <a:solidFill>
                  <a:srgbClr val="F4F2EE"/>
                </a:solidFill>
                <a:latin typeface="Segoe UI"/>
              </a:rPr>
              <a:t>Send Or File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9756648" y="2542032"/>
            <a:ext cx="1426464" cy="1536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060" b="0">
                <a:solidFill>
                  <a:srgbClr val="D8D4CC"/>
                </a:solidFill>
                <a:latin typeface="Segoe UI"/>
              </a:rPr>
              <a:t>Only approved work leaves your inbox.</a:t>
            </a:r>
          </a:p>
        </p:txBody>
      </p:sp>
      <p:sp>
        <p:nvSpPr>
          <p:cNvPr id="30" name="Right Arrow 29"/>
          <p:cNvSpPr/>
          <p:nvPr/>
        </p:nvSpPr>
        <p:spPr>
          <a:xfrm>
            <a:off x="2532888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1" name="Right Arrow 30"/>
          <p:cNvSpPr/>
          <p:nvPr/>
        </p:nvSpPr>
        <p:spPr>
          <a:xfrm>
            <a:off x="4754880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2" name="Right Arrow 31"/>
          <p:cNvSpPr/>
          <p:nvPr/>
        </p:nvSpPr>
        <p:spPr>
          <a:xfrm>
            <a:off x="6976872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3" name="Right Arrow 32"/>
          <p:cNvSpPr/>
          <p:nvPr/>
        </p:nvSpPr>
        <p:spPr>
          <a:xfrm>
            <a:off x="9198864" y="2926080"/>
            <a:ext cx="310896" cy="219456"/>
          </a:xfrm>
          <a:prstGeom prst="rightArrow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4" name="Rounded Rectangle 33"/>
          <p:cNvSpPr/>
          <p:nvPr/>
        </p:nvSpPr>
        <p:spPr>
          <a:xfrm>
            <a:off x="786384" y="5358384"/>
            <a:ext cx="10588752" cy="438912"/>
          </a:xfrm>
          <a:prstGeom prst="roundRect">
            <a:avLst/>
          </a:prstGeom>
          <a:solidFill>
            <a:srgbClr val="181818"/>
          </a:solidFill>
          <a:ln w="12700">
            <a:solidFill>
              <a:srgbClr val="E8B83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5" name="TextBox 34"/>
          <p:cNvSpPr txBox="1"/>
          <p:nvPr/>
        </p:nvSpPr>
        <p:spPr>
          <a:xfrm>
            <a:off x="1024128" y="5458968"/>
            <a:ext cx="10104120" cy="2194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1100" b="1">
                <a:solidFill>
                  <a:srgbClr val="D8D4CC"/>
                </a:solidFill>
                <a:latin typeface="Consolas"/>
              </a:rPr>
              <a:t>Safety rule: Hermes can draft. It must not send without approval.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sp>
        <p:nvSpPr>
          <p:cNvPr id="2" name="Rectangle 1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rgbClr val="12121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3" name="TextBox 2"/>
          <p:cNvSpPr txBox="1"/>
          <p:nvPr/>
        </p:nvSpPr>
        <p:spPr>
          <a:xfrm>
            <a:off x="658368" y="530352"/>
            <a:ext cx="10652760" cy="566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2500" b="1">
                <a:solidFill>
                  <a:srgbClr val="F4F2EE"/>
                </a:solidFill>
                <a:latin typeface="Segoe UI"/>
              </a:rPr>
              <a:t>Build 1 Step Map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58368" y="1170432"/>
            <a:ext cx="1078992" cy="50800"/>
          </a:xfrm>
          <a:prstGeom prst="round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Rectangle 4"/>
          <p:cNvSpPr/>
          <p:nvPr/>
        </p:nvSpPr>
        <p:spPr>
          <a:xfrm>
            <a:off x="621792" y="6327648"/>
            <a:ext cx="10954512" cy="12700"/>
          </a:xfrm>
          <a:prstGeom prst="rect">
            <a:avLst/>
          </a:prstGeom>
          <a:solidFill>
            <a:srgbClr val="2C2C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Picture 5" descr="pakedx-ma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368" y="6446520"/>
            <a:ext cx="164592" cy="16459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6112" y="6428232"/>
            <a:ext cx="411480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sz="850" b="0">
                <a:solidFill>
                  <a:srgbClr val="9A958C"/>
                </a:solidFill>
                <a:latin typeface="Segoe UI"/>
              </a:rPr>
              <a:t>AI Automation Series · © 2026 PakEdX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87000" y="6428232"/>
            <a:ext cx="1280160" cy="2286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sz="850" b="0">
                <a:solidFill>
                  <a:srgbClr val="9A958C"/>
                </a:solidFill>
                <a:latin typeface="Consolas"/>
              </a:rPr>
              <a:t>09 / 22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86384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0" name="Rectangle 9"/>
          <p:cNvSpPr/>
          <p:nvPr/>
        </p:nvSpPr>
        <p:spPr>
          <a:xfrm>
            <a:off x="786384" y="1783080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1014984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Connect email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Add the email channel and approve the minimum access needed.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053328" y="1783080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Rectangle 12"/>
          <p:cNvSpPr/>
          <p:nvPr/>
        </p:nvSpPr>
        <p:spPr>
          <a:xfrm>
            <a:off x="6053328" y="1783080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TextBox 13"/>
          <p:cNvSpPr txBox="1"/>
          <p:nvPr/>
        </p:nvSpPr>
        <p:spPr>
          <a:xfrm>
            <a:off x="6281928" y="1947672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Create skill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Name it Email Triage and paste the starter instructions.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86384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6" name="Rectangle 15"/>
          <p:cNvSpPr/>
          <p:nvPr/>
        </p:nvSpPr>
        <p:spPr>
          <a:xfrm>
            <a:off x="786384" y="3675887"/>
            <a:ext cx="63500" cy="1517904"/>
          </a:xfrm>
          <a:prstGeom prst="rect">
            <a:avLst/>
          </a:prstGeom>
          <a:solidFill>
            <a:srgbClr val="E8B8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1014984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Run test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Ask Hermes to triage the latest messages.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6053328" y="3675887"/>
            <a:ext cx="5047488" cy="1517904"/>
          </a:xfrm>
          <a:prstGeom prst="roundRect">
            <a:avLst/>
          </a:prstGeom>
          <a:solidFill>
            <a:srgbClr val="1D1D1D"/>
          </a:solidFill>
          <a:ln w="12700">
            <a:solidFill>
              <a:srgbClr val="2C2C2C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Rectangle 18"/>
          <p:cNvSpPr/>
          <p:nvPr/>
        </p:nvSpPr>
        <p:spPr>
          <a:xfrm>
            <a:off x="6053328" y="3675887"/>
            <a:ext cx="63500" cy="1517904"/>
          </a:xfrm>
          <a:prstGeom prst="rect">
            <a:avLst/>
          </a:prstGeom>
          <a:solidFill>
            <a:srgbClr val="E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0" name="TextBox 19"/>
          <p:cNvSpPr txBox="1"/>
          <p:nvPr/>
        </p:nvSpPr>
        <p:spPr>
          <a:xfrm>
            <a:off x="6281928" y="3840479"/>
            <a:ext cx="4590288" cy="12618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spcAft>
                <a:spcPts val="500"/>
              </a:spcAft>
            </a:pPr>
            <a:r>
              <a:rPr sz="1500" b="1">
                <a:solidFill>
                  <a:srgbClr val="F4F2EE"/>
                </a:solidFill>
                <a:latin typeface="Segoe UI"/>
              </a:rPr>
              <a:t>Refine rules</a:t>
            </a:r>
          </a:p>
          <a:p>
            <a:pPr algn="l">
              <a:spcAft>
                <a:spcPts val="0"/>
              </a:spcAft>
            </a:pPr>
            <a:r>
              <a:rPr sz="1180" b="0">
                <a:solidFill>
                  <a:srgbClr val="D8D4CC"/>
                </a:solidFill>
                <a:latin typeface="Segoe UI"/>
              </a:rPr>
              <a:t>Fix categories, tone, newsletter handling, and deadlines.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