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Welcome everyone! Today is Day 1 — we'll cover the theory behind office automation and introduce OpenClaw as a tool you can use starting tomorrow's hands-on session. By the end of today, you'll understand what's possible and be ready to build.</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OpenClaw supports 20+ channels. Most offices use Slack or Teams — we'll focus on those in the labs. But the same principles apply to any channel. You can even connect multiple channels simultaneously.</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Skills are the core concept. A skill is just a text file with instructions. You write what you want the AI to do in plain English. The ClawHub registry has thousands of pre-built skills you can install. But writing your own is just as easy.</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Cron is a Unix concept for scheduled tasks. The syntax is: minute hour day month weekday. Asterisks mean 'every'. So '0 9 * * 1-5' means: at minute 0, hour 9, every day, every month, Monday through Friday. In Lab 2, you'll set up your own cron job.</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Webhooks are event-driven triggers. Instead of running on a schedule, they run when something happens — a form is submitted, an email arrives, a file is uploaded. In Lab 4, you'll build a webhook-triggered document generation workflow.</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LIVE DEMO: Switch to your terminal. Walk through the 5 steps. If Slack setup fails, have a pre-recorded backup. Make sure the Slack app is pre-created with bot scopes: chat:write, channels:history.</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LIVE DEMO: Show the skill creation, cron config, and manual trigger. Have a sample CSV ready as the data source. The cron syntax should match a time that's soon so participants see it fire naturally.</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Walk through the before/after. This is one of the most impactful automations because everyone deals with email. The key is the classification system — you define the categories that make sense for YOUR role.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is the cron-based report generator. The data source can be anything — a CSV on your desktop, a Google Sheet, even a database query. OpenClaw reads it, analyzes it with AI, and sends a summary to your Slack.</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Meeting scheduling is one of the most time-consuming admin tasks. OpenClaw can check availability, propose times, and send invites — all automatically. This demo uses the calendar integration plus Slack for communication.</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 document drafter is about never starting from a blank page. You describe the type of document, provide some context, and OpenClaw generates a structured first draft. You review and edit — saving 80-90% of the initial drafting time.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Here's our roadmap for the day. We'll balance concepts with live demos. Please hold questions until Q&amp;A or the breaks.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Wrap up Day 1. Remind everyone what to bring tomorrow: laptop with OpenClaw installed, API key, and one real task they want to automate. Answer any remaining questions. Share the feedback QR code.</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Icebreaker: Have people pair up and share their biggest time-wasting task. After 2 minutes, ask 2-3 volunteers to share with the group. These real examples will be referenced throughout the training.</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Walk through the evolution. Emphasize that AI agents are the biggest leap because they accept plain-English instructions. Office managers can describe what they want without writing code.</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Emphasize the contrast with traditional RPA tools that require developers and weeks of setup. OpenClaw's agent model means you describe the task and the AI figures out the steps.</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These are conservative estimates based on early adopters. The actual ROI depends on how many repetitive tasks each person handles. In tomorrow's session, each of you will calculate your own time savings.</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OpenClaw is an open-source project — it's free, it's transparent, and the community is actively building on it. The lobster emoji is their mascot. Key point: it runs locally, which means no data leaves your machine unless you configure it to.</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Walk through the architecture: You send a message → Gateway receives it → Routes to an AI agent → Agent follows your skill instructions → Executes actions → Sends response back. The workspace directory is where everything is configured. Tomorrow you'll work directly in this directory.</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is a key differentiator. Many AI tools send your data to the cloud. OpenClaw runs locally — important for organizations with data compliance requirements. IT departments appreciate that it can run behind firewalls.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Rectangle 1"/>
          <p:cNvSpPr/>
          <p:nvPr/>
        </p:nvSpPr>
        <p:spPr>
          <a:xfrm>
            <a:off x="457200" y="1828800"/>
            <a:ext cx="4572000" cy="73152"/>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457200" y="2011680"/>
            <a:ext cx="8229600" cy="1097280"/>
          </a:xfrm>
          <a:prstGeom prst="rect">
            <a:avLst/>
          </a:prstGeom>
          <a:noFill/>
        </p:spPr>
        <p:txBody>
          <a:bodyPr wrap="square">
            <a:spAutoFit/>
          </a:bodyPr>
          <a:lstStyle/>
          <a:p>
            <a:pPr algn="l">
              <a:defRPr sz="4000" b="1">
                <a:solidFill>
                  <a:srgbClr val="FFFFFF"/>
                </a:solidFill>
                <a:latin typeface="Calibri"/>
              </a:defRPr>
            </a:pPr>
            <a:r>
              <a:t>Automate Your Office with AI</a:t>
            </a:r>
          </a:p>
        </p:txBody>
      </p:sp>
      <p:sp>
        <p:nvSpPr>
          <p:cNvPr id="4" name="TextBox 3"/>
          <p:cNvSpPr txBox="1"/>
          <p:nvPr/>
        </p:nvSpPr>
        <p:spPr>
          <a:xfrm>
            <a:off x="457200" y="3108960"/>
            <a:ext cx="8229600" cy="548640"/>
          </a:xfrm>
          <a:prstGeom prst="rect">
            <a:avLst/>
          </a:prstGeom>
          <a:noFill/>
        </p:spPr>
        <p:txBody>
          <a:bodyPr wrap="square">
            <a:spAutoFit/>
          </a:bodyPr>
          <a:lstStyle/>
          <a:p>
            <a:pPr algn="l">
              <a:defRPr sz="2200" b="0">
                <a:solidFill>
                  <a:srgbClr val="00B4D8"/>
                </a:solidFill>
                <a:latin typeface="Calibri"/>
              </a:defRPr>
            </a:pPr>
            <a:r>
              <a:t>OpenClaw for Office Managers  —  Day 1: Theory &amp; Concepts</a:t>
            </a:r>
          </a:p>
        </p:txBody>
      </p:sp>
      <p:sp>
        <p:nvSpPr>
          <p:cNvPr id="5" name="TextBox 4"/>
          <p:cNvSpPr txBox="1"/>
          <p:nvPr/>
        </p:nvSpPr>
        <p:spPr>
          <a:xfrm>
            <a:off x="457200" y="4114800"/>
            <a:ext cx="4572000" cy="365760"/>
          </a:xfrm>
          <a:prstGeom prst="rect">
            <a:avLst/>
          </a:prstGeom>
          <a:noFill/>
        </p:spPr>
        <p:txBody>
          <a:bodyPr wrap="square">
            <a:spAutoFit/>
          </a:bodyPr>
          <a:lstStyle/>
          <a:p>
            <a:pPr algn="l">
              <a:defRPr sz="1600" b="0">
                <a:solidFill>
                  <a:srgbClr val="90E0EF"/>
                </a:solidFill>
                <a:latin typeface="Calibri"/>
              </a:defRPr>
            </a:pPr>
            <a:r>
              <a:t>🦞  Open Source  ·  Local-First  ·  No-Code Friendly</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Channels: Where It Connects</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1188720"/>
            <a:ext cx="3657600" cy="2743200"/>
          </a:xfrm>
          <a:prstGeom prst="rect">
            <a:avLst/>
          </a:prstGeom>
          <a:noFill/>
        </p:spPr>
        <p:txBody>
          <a:bodyPr wrap="square">
            <a:spAutoFit/>
          </a:bodyPr>
          <a:lstStyle/>
          <a:p>
            <a:pPr>
              <a:spcAft>
                <a:spcPts val="1200"/>
              </a:spcAft>
              <a:defRPr sz="1800">
                <a:solidFill>
                  <a:srgbClr val="E0E0E8"/>
                </a:solidFill>
                <a:latin typeface="Calibri"/>
              </a:defRPr>
              <a:buChar char="●"/>
            </a:pPr>
            <a:r>
              <a:t>💬  Slack</a:t>
            </a:r>
          </a:p>
          <a:p>
            <a:pPr>
              <a:spcAft>
                <a:spcPts val="1200"/>
              </a:spcAft>
              <a:defRPr sz="1800">
                <a:solidFill>
                  <a:srgbClr val="E0E0E8"/>
                </a:solidFill>
                <a:latin typeface="Calibri"/>
              </a:defRPr>
              <a:buChar char="●"/>
            </a:pPr>
            <a:r>
              <a:t>💬  Microsoft Teams</a:t>
            </a:r>
          </a:p>
          <a:p>
            <a:pPr>
              <a:spcAft>
                <a:spcPts val="1200"/>
              </a:spcAft>
              <a:defRPr sz="1800">
                <a:solidFill>
                  <a:srgbClr val="E0E0E8"/>
                </a:solidFill>
                <a:latin typeface="Calibri"/>
              </a:defRPr>
              <a:buChar char="●"/>
            </a:pPr>
            <a:r>
              <a:t>💬  Discord</a:t>
            </a:r>
          </a:p>
          <a:p>
            <a:pPr>
              <a:spcAft>
                <a:spcPts val="1200"/>
              </a:spcAft>
              <a:defRPr sz="1800">
                <a:solidFill>
                  <a:srgbClr val="E0E0E8"/>
                </a:solidFill>
                <a:latin typeface="Calibri"/>
              </a:defRPr>
              <a:buChar char="●"/>
            </a:pPr>
            <a:r>
              <a:t>💬  WhatsApp</a:t>
            </a:r>
          </a:p>
          <a:p>
            <a:pPr>
              <a:spcAft>
                <a:spcPts val="1200"/>
              </a:spcAft>
              <a:defRPr sz="1800">
                <a:solidFill>
                  <a:srgbClr val="E0E0E8"/>
                </a:solidFill>
                <a:latin typeface="Calibri"/>
              </a:defRPr>
              <a:buChar char="●"/>
            </a:pPr>
            <a:r>
              <a:t>💬  Telegram</a:t>
            </a:r>
          </a:p>
          <a:p>
            <a:pPr>
              <a:spcAft>
                <a:spcPts val="1200"/>
              </a:spcAft>
              <a:defRPr sz="1800">
                <a:solidFill>
                  <a:srgbClr val="E0E0E8"/>
                </a:solidFill>
                <a:latin typeface="Calibri"/>
              </a:defRPr>
              <a:buChar char="●"/>
            </a:pPr>
            <a:r>
              <a:t>💬  Signal</a:t>
            </a:r>
          </a:p>
        </p:txBody>
      </p:sp>
      <p:sp>
        <p:nvSpPr>
          <p:cNvPr id="5" name="TextBox 4"/>
          <p:cNvSpPr txBox="1"/>
          <p:nvPr/>
        </p:nvSpPr>
        <p:spPr>
          <a:xfrm>
            <a:off x="4572000" y="1188720"/>
            <a:ext cx="3657600" cy="2743200"/>
          </a:xfrm>
          <a:prstGeom prst="rect">
            <a:avLst/>
          </a:prstGeom>
          <a:noFill/>
        </p:spPr>
        <p:txBody>
          <a:bodyPr wrap="square">
            <a:spAutoFit/>
          </a:bodyPr>
          <a:lstStyle/>
          <a:p>
            <a:pPr>
              <a:spcAft>
                <a:spcPts val="1200"/>
              </a:spcAft>
              <a:defRPr sz="1800">
                <a:solidFill>
                  <a:srgbClr val="E0E0E8"/>
                </a:solidFill>
                <a:latin typeface="Calibri"/>
              </a:defRPr>
              <a:buChar char="●"/>
            </a:pPr>
            <a:r>
              <a:t>📧  Gmail</a:t>
            </a:r>
          </a:p>
          <a:p>
            <a:pPr>
              <a:spcAft>
                <a:spcPts val="1200"/>
              </a:spcAft>
              <a:defRPr sz="1800">
                <a:solidFill>
                  <a:srgbClr val="E0E0E8"/>
                </a:solidFill>
                <a:latin typeface="Calibri"/>
              </a:defRPr>
              <a:buChar char="●"/>
            </a:pPr>
            <a:r>
              <a:t>💬  Google Chat</a:t>
            </a:r>
          </a:p>
          <a:p>
            <a:pPr>
              <a:spcAft>
                <a:spcPts val="1200"/>
              </a:spcAft>
              <a:defRPr sz="1800">
                <a:solidFill>
                  <a:srgbClr val="E0E0E8"/>
                </a:solidFill>
                <a:latin typeface="Calibri"/>
              </a:defRPr>
              <a:buChar char="●"/>
            </a:pPr>
            <a:r>
              <a:t>💬  iMessage</a:t>
            </a:r>
          </a:p>
          <a:p>
            <a:pPr>
              <a:spcAft>
                <a:spcPts val="1200"/>
              </a:spcAft>
              <a:defRPr sz="1800">
                <a:solidFill>
                  <a:srgbClr val="E0E0E8"/>
                </a:solidFill>
                <a:latin typeface="Calibri"/>
              </a:defRPr>
              <a:buChar char="●"/>
            </a:pPr>
            <a:r>
              <a:t>💬  IRC</a:t>
            </a:r>
          </a:p>
          <a:p>
            <a:pPr>
              <a:spcAft>
                <a:spcPts val="1200"/>
              </a:spcAft>
              <a:defRPr sz="1800">
                <a:solidFill>
                  <a:srgbClr val="E0E0E8"/>
                </a:solidFill>
                <a:latin typeface="Calibri"/>
              </a:defRPr>
              <a:buChar char="●"/>
            </a:pPr>
            <a:r>
              <a:t>🌐  WebChat (built-in)</a:t>
            </a:r>
          </a:p>
          <a:p>
            <a:pPr>
              <a:spcAft>
                <a:spcPts val="1200"/>
              </a:spcAft>
              <a:defRPr sz="1800">
                <a:solidFill>
                  <a:srgbClr val="E0E0E8"/>
                </a:solidFill>
                <a:latin typeface="Calibri"/>
              </a:defRPr>
              <a:buChar char="●"/>
            </a:pPr>
            <a:r>
              <a:t>💬  + 15 more...</a:t>
            </a:r>
          </a:p>
        </p:txBody>
      </p:sp>
      <p:sp>
        <p:nvSpPr>
          <p:cNvPr id="6" name="Rectangle 5"/>
          <p:cNvSpPr/>
          <p:nvPr/>
        </p:nvSpPr>
        <p:spPr>
          <a:xfrm>
            <a:off x="457200" y="438912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731520" y="4663440"/>
            <a:ext cx="7315200" cy="457200"/>
          </a:xfrm>
          <a:prstGeom prst="rect">
            <a:avLst/>
          </a:prstGeom>
          <a:noFill/>
        </p:spPr>
        <p:txBody>
          <a:bodyPr wrap="square">
            <a:spAutoFit/>
          </a:bodyPr>
          <a:lstStyle/>
          <a:p>
            <a:pPr algn="l">
              <a:defRPr sz="1800" b="1">
                <a:solidFill>
                  <a:srgbClr val="90E0EF"/>
                </a:solidFill>
                <a:latin typeface="Calibri"/>
              </a:defRPr>
            </a:pPr>
            <a:r>
              <a:t>Tomorrow: We'll connect OpenClaw to Slack or Teams in Lab 1</a:t>
            </a:r>
          </a:p>
        </p:txBody>
      </p:sp>
      <p:sp>
        <p:nvSpPr>
          <p:cNvPr id="8" name="TextBox 7"/>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10 / 20</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Skills: The Building Blocks</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2286000"/>
          </a:xfrm>
          <a:prstGeom prst="rect">
            <a:avLst/>
          </a:prstGeom>
          <a:noFill/>
        </p:spPr>
        <p:txBody>
          <a:bodyPr wrap="square">
            <a:spAutoFit/>
          </a:bodyPr>
          <a:lstStyle/>
          <a:p>
            <a:pPr>
              <a:spcAft>
                <a:spcPts val="1200"/>
              </a:spcAft>
              <a:defRPr sz="1800">
                <a:solidFill>
                  <a:srgbClr val="E0E0E8"/>
                </a:solidFill>
                <a:latin typeface="Calibri"/>
              </a:defRPr>
              <a:buChar char="●"/>
            </a:pPr>
            <a:r>
              <a:t>A Skill = a Markdown file (SKILL.md) that tells the AI what to do</a:t>
            </a:r>
          </a:p>
          <a:p>
            <a:pPr>
              <a:spcAft>
                <a:spcPts val="1200"/>
              </a:spcAft>
              <a:defRPr sz="1800">
                <a:solidFill>
                  <a:srgbClr val="E0E0E8"/>
                </a:solidFill>
                <a:latin typeface="Calibri"/>
              </a:defRPr>
              <a:buChar char="●"/>
            </a:pPr>
            <a:r>
              <a:t>Stored in: ~/.openclaw/workspace/skills/&lt;skill-name&gt;/SKILL.md</a:t>
            </a:r>
          </a:p>
          <a:p>
            <a:pPr>
              <a:spcAft>
                <a:spcPts val="1200"/>
              </a:spcAft>
              <a:defRPr sz="1800">
                <a:solidFill>
                  <a:srgbClr val="E0E0E8"/>
                </a:solidFill>
                <a:latin typeface="Calibri"/>
              </a:defRPr>
              <a:buChar char="●"/>
            </a:pPr>
            <a:r>
              <a:t>5,400+ community skills available on ClawHub registry</a:t>
            </a:r>
          </a:p>
          <a:p>
            <a:pPr>
              <a:spcAft>
                <a:spcPts val="1200"/>
              </a:spcAft>
              <a:defRPr sz="1800">
                <a:solidFill>
                  <a:srgbClr val="E0E0E8"/>
                </a:solidFill>
                <a:latin typeface="Calibri"/>
              </a:defRPr>
              <a:buChar char="●"/>
            </a:pPr>
            <a:r>
              <a:t>You can write your own — just describe the behavior in plain English</a:t>
            </a:r>
          </a:p>
          <a:p>
            <a:pPr>
              <a:spcAft>
                <a:spcPts val="1200"/>
              </a:spcAft>
              <a:defRPr sz="1800">
                <a:solidFill>
                  <a:srgbClr val="E0E0E8"/>
                </a:solidFill>
                <a:latin typeface="Calibri"/>
              </a:defRPr>
              <a:buChar char="●"/>
            </a:pPr>
            <a:r>
              <a:t>Skills can include: triggers, instructions, tool access, output format</a:t>
            </a:r>
          </a:p>
        </p:txBody>
      </p:sp>
      <p:sp>
        <p:nvSpPr>
          <p:cNvPr id="5" name="Rectangle 4"/>
          <p:cNvSpPr/>
          <p:nvPr/>
        </p:nvSpPr>
        <p:spPr>
          <a:xfrm>
            <a:off x="457200" y="3931920"/>
            <a:ext cx="8229600" cy="1645920"/>
          </a:xfrm>
          <a:prstGeom prst="rect">
            <a:avLst/>
          </a:prstGeom>
          <a:solidFill>
            <a:srgbClr val="1215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94360" y="4023359"/>
            <a:ext cx="7955279" cy="1463040"/>
          </a:xfrm>
          <a:prstGeom prst="rect">
            <a:avLst/>
          </a:prstGeom>
          <a:noFill/>
        </p:spPr>
        <p:txBody>
          <a:bodyPr wrap="square">
            <a:spAutoFit/>
          </a:bodyPr>
          <a:lstStyle/>
          <a:p>
            <a:pPr algn="l">
              <a:defRPr sz="1300" b="0">
                <a:solidFill>
                  <a:srgbClr val="90E0EF"/>
                </a:solidFill>
                <a:latin typeface="Consolas"/>
              </a:defRPr>
            </a:pPr>
            <a:r>
              <a:t># SKILL.md Example</a:t>
            </a:r>
            <a:br/>
            <a:r>
              <a:t># Email Triage — classify and summarize incoming emails</a:t>
            </a:r>
            <a:br/>
            <a:br/>
            <a:r>
              <a:t>When you receive an email:</a:t>
            </a:r>
            <a:br/>
            <a:r>
              <a:t>1. Classify as: Urgent / Action Required / FYI / Spam</a:t>
            </a:r>
            <a:br/>
            <a:r>
              <a:t>2. Write a one-line summary</a:t>
            </a:r>
            <a:br/>
            <a:r>
              <a:t>3. Draft a suggested response (if Action Required)</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11 / 20</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Cron Jobs: Automate on Schedule</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1828800"/>
          </a:xfrm>
          <a:prstGeom prst="rect">
            <a:avLst/>
          </a:prstGeom>
          <a:noFill/>
        </p:spPr>
        <p:txBody>
          <a:bodyPr wrap="square">
            <a:spAutoFit/>
          </a:bodyPr>
          <a:lstStyle/>
          <a:p>
            <a:pPr>
              <a:spcAft>
                <a:spcPts val="1200"/>
              </a:spcAft>
              <a:defRPr sz="2000">
                <a:solidFill>
                  <a:srgbClr val="E0E0E8"/>
                </a:solidFill>
                <a:latin typeface="Calibri"/>
              </a:defRPr>
              <a:buChar char="●"/>
            </a:pPr>
            <a:r>
              <a:t>Run any automation at a specific time — daily, weekly, monthly</a:t>
            </a:r>
          </a:p>
          <a:p>
            <a:pPr>
              <a:spcAft>
                <a:spcPts val="1200"/>
              </a:spcAft>
              <a:defRPr sz="2000">
                <a:solidFill>
                  <a:srgbClr val="E0E0E8"/>
                </a:solidFill>
                <a:latin typeface="Calibri"/>
              </a:defRPr>
              <a:buChar char="●"/>
            </a:pPr>
            <a:r>
              <a:t>Uses standard cron syntax: minute hour day month weekday</a:t>
            </a:r>
          </a:p>
          <a:p>
            <a:pPr>
              <a:spcAft>
                <a:spcPts val="1200"/>
              </a:spcAft>
              <a:defRPr sz="2000">
                <a:solidFill>
                  <a:srgbClr val="E0E0E8"/>
                </a:solidFill>
                <a:latin typeface="Calibri"/>
              </a:defRPr>
              <a:buChar char="●"/>
            </a:pPr>
            <a:r>
              <a:t>Perfect for: daily reports, weekly digests, monthly summaries</a:t>
            </a:r>
          </a:p>
        </p:txBody>
      </p:sp>
      <p:sp>
        <p:nvSpPr>
          <p:cNvPr id="5" name="Rectangle 4"/>
          <p:cNvSpPr/>
          <p:nvPr/>
        </p:nvSpPr>
        <p:spPr>
          <a:xfrm>
            <a:off x="457200" y="3291840"/>
            <a:ext cx="8229600" cy="2011680"/>
          </a:xfrm>
          <a:prstGeom prst="rect">
            <a:avLst/>
          </a:prstGeom>
          <a:solidFill>
            <a:srgbClr val="1215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94360" y="3383280"/>
            <a:ext cx="7955279" cy="1828800"/>
          </a:xfrm>
          <a:prstGeom prst="rect">
            <a:avLst/>
          </a:prstGeom>
          <a:noFill/>
        </p:spPr>
        <p:txBody>
          <a:bodyPr wrap="square">
            <a:spAutoFit/>
          </a:bodyPr>
          <a:lstStyle/>
          <a:p>
            <a:pPr algn="l">
              <a:defRPr sz="1300" b="0">
                <a:solidFill>
                  <a:srgbClr val="90E0EF"/>
                </a:solidFill>
                <a:latin typeface="Consolas"/>
              </a:defRPr>
            </a:pPr>
            <a:r>
              <a:t># Example: Daily report at 9 AM, Monday-Friday</a:t>
            </a:r>
            <a:br/>
            <a:r>
              <a:t>cron:</a:t>
            </a:r>
            <a:br/>
            <a:r>
              <a:t>  - name: "Daily Sales Report"</a:t>
            </a:r>
            <a:br/>
            <a:r>
              <a:t>    schedule: "0 9 * * 1-5"    # 9 AM, Mon-Fri</a:t>
            </a:r>
            <a:br/>
            <a:r>
              <a:t>    agent: "main"</a:t>
            </a:r>
            <a:br/>
            <a:r>
              <a:t>    message: "Generate the daily sales summary report"</a:t>
            </a:r>
            <a:br/>
            <a:br/>
            <a:r>
              <a:t># Example: Weekly digest every Friday at 5 PM</a:t>
            </a:r>
            <a:br/>
            <a:r>
              <a:t>    schedule: "0 17 * * 5"      # 5 PM, Friday</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12 / 20</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Webhooks: Automate on Event</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1645920"/>
          </a:xfrm>
          <a:prstGeom prst="rect">
            <a:avLst/>
          </a:prstGeom>
          <a:noFill/>
        </p:spPr>
        <p:txBody>
          <a:bodyPr wrap="square">
            <a:spAutoFit/>
          </a:bodyPr>
          <a:lstStyle/>
          <a:p>
            <a:pPr>
              <a:spcAft>
                <a:spcPts val="1200"/>
              </a:spcAft>
              <a:defRPr sz="2000">
                <a:solidFill>
                  <a:srgbClr val="E0E0E8"/>
                </a:solidFill>
                <a:latin typeface="Calibri"/>
              </a:defRPr>
              <a:buChar char="●"/>
            </a:pPr>
            <a:r>
              <a:t>Trigger an automation when something happens externally</a:t>
            </a:r>
          </a:p>
          <a:p>
            <a:pPr>
              <a:spcAft>
                <a:spcPts val="1200"/>
              </a:spcAft>
              <a:defRPr sz="2000">
                <a:solidFill>
                  <a:srgbClr val="E0E0E8"/>
                </a:solidFill>
                <a:latin typeface="Calibri"/>
              </a:defRPr>
              <a:buChar char="●"/>
            </a:pPr>
            <a:r>
              <a:t>Examples: Form submitted → Generate report, Email received → Triage it</a:t>
            </a:r>
          </a:p>
          <a:p>
            <a:pPr>
              <a:spcAft>
                <a:spcPts val="1200"/>
              </a:spcAft>
              <a:defRPr sz="2000">
                <a:solidFill>
                  <a:srgbClr val="E0E0E8"/>
                </a:solidFill>
                <a:latin typeface="Calibri"/>
              </a:defRPr>
              <a:buChar char="●"/>
            </a:pPr>
            <a:r>
              <a:t>Any app that sends a POST request can trigger a webhook</a:t>
            </a:r>
          </a:p>
        </p:txBody>
      </p:sp>
      <p:sp>
        <p:nvSpPr>
          <p:cNvPr id="5" name="Rectangle 4"/>
          <p:cNvSpPr/>
          <p:nvPr/>
        </p:nvSpPr>
        <p:spPr>
          <a:xfrm>
            <a:off x="457200" y="3108960"/>
            <a:ext cx="8229600" cy="2286000"/>
          </a:xfrm>
          <a:prstGeom prst="rect">
            <a:avLst/>
          </a:prstGeom>
          <a:solidFill>
            <a:srgbClr val="1215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594360" y="3200400"/>
            <a:ext cx="7955279" cy="2103120"/>
          </a:xfrm>
          <a:prstGeom prst="rect">
            <a:avLst/>
          </a:prstGeom>
          <a:noFill/>
        </p:spPr>
        <p:txBody>
          <a:bodyPr wrap="square">
            <a:spAutoFit/>
          </a:bodyPr>
          <a:lstStyle/>
          <a:p>
            <a:pPr algn="l">
              <a:defRPr sz="1300" b="0">
                <a:solidFill>
                  <a:srgbClr val="90E0EF"/>
                </a:solidFill>
                <a:latin typeface="Consolas"/>
              </a:defRPr>
            </a:pPr>
            <a:r>
              <a:t># Enable webhook in gateway.yaml</a:t>
            </a:r>
            <a:br/>
            <a:r>
              <a:t>webhooks:</a:t>
            </a:r>
            <a:br/>
            <a:r>
              <a:t>  - name: "Report Request"</a:t>
            </a:r>
            <a:br/>
            <a:r>
              <a:t>    path: "/report-request"</a:t>
            </a:r>
            <a:br/>
            <a:br/>
            <a:r>
              <a:t># Trigger it from anywhere:</a:t>
            </a:r>
            <a:br/>
            <a:r>
              <a:t>curl -X POST http://localhost:3000/report-request \</a:t>
            </a:r>
            <a:br/>
            <a:r>
              <a:t>  -H "Content-Type: application/json" \</a:t>
            </a:r>
            <a:br/>
            <a:r>
              <a:t>  -d '{"topic": "Q1 Sales", "date": "2026-03-31"}'</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13 / 20</a:t>
            </a:r>
          </a:p>
        </p:txBody>
      </p:sp>
      <p:pic>
        <p:nvPicPr>
          <p:cNvPr id="8" name="Picture 7" descr="img_webhook_pipeline.png"/>
          <p:cNvPicPr>
            <a:picLocks noChangeAspect="1"/>
          </p:cNvPicPr>
          <p:nvPr/>
        </p:nvPicPr>
        <p:blipFill>
          <a:blip r:embed="rId3"/>
          <a:stretch>
            <a:fillRect/>
          </a:stretch>
        </p:blipFill>
        <p:spPr>
          <a:xfrm>
            <a:off x="274320" y="5029200"/>
            <a:ext cx="4572000" cy="137160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23284D"/>
        </a:solidFill>
        <a:effectLst/>
      </p:bgPr>
    </p:bg>
    <p:spTree>
      <p:nvGrpSpPr>
        <p:cNvPr id="1" name=""/>
        <p:cNvGrpSpPr/>
        <p:nvPr/>
      </p:nvGrpSpPr>
      <p:grpSpPr/>
      <p:sp>
        <p:nvSpPr>
          <p:cNvPr id="2" name="Rectangle 1"/>
          <p:cNvSpPr/>
          <p:nvPr/>
        </p:nvSpPr>
        <p:spPr>
          <a:xfrm>
            <a:off x="457200" y="914400"/>
            <a:ext cx="4572000" cy="73152"/>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457200" y="1097280"/>
            <a:ext cx="8229600" cy="731520"/>
          </a:xfrm>
          <a:prstGeom prst="rect">
            <a:avLst/>
          </a:prstGeom>
          <a:noFill/>
        </p:spPr>
        <p:txBody>
          <a:bodyPr wrap="square">
            <a:spAutoFit/>
          </a:bodyPr>
          <a:lstStyle/>
          <a:p>
            <a:pPr algn="l">
              <a:defRPr sz="3200" b="1">
                <a:solidFill>
                  <a:srgbClr val="FFFFFF"/>
                </a:solidFill>
                <a:latin typeface="Calibri"/>
              </a:defRPr>
            </a:pPr>
            <a:r>
              <a:t>🔴  Live Demo: OpenClaw + Slack</a:t>
            </a:r>
          </a:p>
        </p:txBody>
      </p:sp>
      <p:sp>
        <p:nvSpPr>
          <p:cNvPr id="4" name="TextBox 3"/>
          <p:cNvSpPr txBox="1"/>
          <p:nvPr/>
        </p:nvSpPr>
        <p:spPr>
          <a:xfrm>
            <a:off x="457200" y="2103120"/>
            <a:ext cx="8229600" cy="457200"/>
          </a:xfrm>
          <a:prstGeom prst="rect">
            <a:avLst/>
          </a:prstGeom>
          <a:noFill/>
        </p:spPr>
        <p:txBody>
          <a:bodyPr wrap="square">
            <a:spAutoFit/>
          </a:bodyPr>
          <a:lstStyle/>
          <a:p>
            <a:pPr algn="l">
              <a:defRPr sz="2000" b="0">
                <a:solidFill>
                  <a:srgbClr val="00B4D8"/>
                </a:solidFill>
                <a:latin typeface="Calibri"/>
              </a:defRPr>
            </a:pPr>
            <a:r>
              <a:t>What we'll do right now:</a:t>
            </a:r>
          </a:p>
        </p:txBody>
      </p:sp>
      <p:sp>
        <p:nvSpPr>
          <p:cNvPr id="5" name="TextBox 4"/>
          <p:cNvSpPr txBox="1"/>
          <p:nvPr/>
        </p:nvSpPr>
        <p:spPr>
          <a:xfrm>
            <a:off x="731520" y="2743200"/>
            <a:ext cx="7315200" cy="2743200"/>
          </a:xfrm>
          <a:prstGeom prst="rect">
            <a:avLst/>
          </a:prstGeom>
          <a:noFill/>
        </p:spPr>
        <p:txBody>
          <a:bodyPr wrap="square">
            <a:spAutoFit/>
          </a:bodyPr>
          <a:lstStyle/>
          <a:p>
            <a:pPr>
              <a:spcAft>
                <a:spcPts val="1400"/>
              </a:spcAft>
              <a:defRPr sz="2000">
                <a:solidFill>
                  <a:srgbClr val="E0E0E8"/>
                </a:solidFill>
                <a:latin typeface="Calibri"/>
              </a:defRPr>
              <a:buChar char="●"/>
            </a:pPr>
            <a:r>
              <a:t>1. Create a Slack app and get a bot token</a:t>
            </a:r>
          </a:p>
          <a:p>
            <a:pPr>
              <a:spcAft>
                <a:spcPts val="1400"/>
              </a:spcAft>
              <a:defRPr sz="2000">
                <a:solidFill>
                  <a:srgbClr val="E0E0E8"/>
                </a:solidFill>
                <a:latin typeface="Calibri"/>
              </a:defRPr>
              <a:buChar char="●"/>
            </a:pPr>
            <a:r>
              <a:t>2. Configure OpenClaw's gateway.yaml with the token</a:t>
            </a:r>
          </a:p>
          <a:p>
            <a:pPr>
              <a:spcAft>
                <a:spcPts val="1400"/>
              </a:spcAft>
              <a:defRPr sz="2000">
                <a:solidFill>
                  <a:srgbClr val="E0E0E8"/>
                </a:solidFill>
                <a:latin typeface="Calibri"/>
              </a:defRPr>
              <a:buChar char="●"/>
            </a:pPr>
            <a:r>
              <a:t>3. Restart the gateway</a:t>
            </a:r>
          </a:p>
          <a:p>
            <a:pPr>
              <a:spcAft>
                <a:spcPts val="1400"/>
              </a:spcAft>
              <a:defRPr sz="2000">
                <a:solidFill>
                  <a:srgbClr val="E0E0E8"/>
                </a:solidFill>
                <a:latin typeface="Calibri"/>
              </a:defRPr>
              <a:buChar char="●"/>
            </a:pPr>
            <a:r>
              <a:t>4. Send a message to the bot in Slack</a:t>
            </a:r>
          </a:p>
          <a:p>
            <a:pPr>
              <a:spcAft>
                <a:spcPts val="1400"/>
              </a:spcAft>
              <a:defRPr sz="2000">
                <a:solidFill>
                  <a:srgbClr val="E0E0E8"/>
                </a:solidFill>
                <a:latin typeface="Calibri"/>
              </a:defRPr>
              <a:buChar char="●"/>
            </a:pPr>
            <a:r>
              <a:t>5. Watch it respond in real-time</a:t>
            </a:r>
          </a:p>
        </p:txBody>
      </p:sp>
      <p:sp>
        <p:nvSpPr>
          <p:cNvPr id="6" name="TextBox 5"/>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14 / 20</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23284D"/>
        </a:solidFill>
        <a:effectLst/>
      </p:bgPr>
    </p:bg>
    <p:spTree>
      <p:nvGrpSpPr>
        <p:cNvPr id="1" name=""/>
        <p:cNvGrpSpPr/>
        <p:nvPr/>
      </p:nvGrpSpPr>
      <p:grpSpPr/>
      <p:sp>
        <p:nvSpPr>
          <p:cNvPr id="2" name="Rectangle 1"/>
          <p:cNvSpPr/>
          <p:nvPr/>
        </p:nvSpPr>
        <p:spPr>
          <a:xfrm>
            <a:off x="457200" y="914400"/>
            <a:ext cx="4572000" cy="73152"/>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457200" y="1097280"/>
            <a:ext cx="8229600" cy="731520"/>
          </a:xfrm>
          <a:prstGeom prst="rect">
            <a:avLst/>
          </a:prstGeom>
          <a:noFill/>
        </p:spPr>
        <p:txBody>
          <a:bodyPr wrap="square">
            <a:spAutoFit/>
          </a:bodyPr>
          <a:lstStyle/>
          <a:p>
            <a:pPr algn="l">
              <a:defRPr sz="3200" b="1">
                <a:solidFill>
                  <a:srgbClr val="FFFFFF"/>
                </a:solidFill>
                <a:latin typeface="Calibri"/>
              </a:defRPr>
            </a:pPr>
            <a:r>
              <a:t>🔴  Live Demo: Daily Report via Cron</a:t>
            </a:r>
          </a:p>
        </p:txBody>
      </p:sp>
      <p:sp>
        <p:nvSpPr>
          <p:cNvPr id="4" name="TextBox 3"/>
          <p:cNvSpPr txBox="1"/>
          <p:nvPr/>
        </p:nvSpPr>
        <p:spPr>
          <a:xfrm>
            <a:off x="457200" y="2103120"/>
            <a:ext cx="8229600" cy="457200"/>
          </a:xfrm>
          <a:prstGeom prst="rect">
            <a:avLst/>
          </a:prstGeom>
          <a:noFill/>
        </p:spPr>
        <p:txBody>
          <a:bodyPr wrap="square">
            <a:spAutoFit/>
          </a:bodyPr>
          <a:lstStyle/>
          <a:p>
            <a:pPr algn="l">
              <a:defRPr sz="2000" b="0">
                <a:solidFill>
                  <a:srgbClr val="00B4D8"/>
                </a:solidFill>
                <a:latin typeface="Calibri"/>
              </a:defRPr>
            </a:pPr>
            <a:r>
              <a:t>What we'll do right now:</a:t>
            </a:r>
          </a:p>
        </p:txBody>
      </p:sp>
      <p:sp>
        <p:nvSpPr>
          <p:cNvPr id="5" name="TextBox 4"/>
          <p:cNvSpPr txBox="1"/>
          <p:nvPr/>
        </p:nvSpPr>
        <p:spPr>
          <a:xfrm>
            <a:off x="731520" y="2743200"/>
            <a:ext cx="7315200" cy="2743200"/>
          </a:xfrm>
          <a:prstGeom prst="rect">
            <a:avLst/>
          </a:prstGeom>
          <a:noFill/>
        </p:spPr>
        <p:txBody>
          <a:bodyPr wrap="square">
            <a:spAutoFit/>
          </a:bodyPr>
          <a:lstStyle/>
          <a:p>
            <a:pPr>
              <a:spcAft>
                <a:spcPts val="1400"/>
              </a:spcAft>
              <a:defRPr sz="2000">
                <a:solidFill>
                  <a:srgbClr val="E0E0E8"/>
                </a:solidFill>
                <a:latin typeface="Calibri"/>
              </a:defRPr>
              <a:buChar char="●"/>
            </a:pPr>
            <a:r>
              <a:t>1. Create a 'daily-report' skill with a prompt</a:t>
            </a:r>
          </a:p>
          <a:p>
            <a:pPr>
              <a:spcAft>
                <a:spcPts val="1400"/>
              </a:spcAft>
              <a:defRPr sz="2000">
                <a:solidFill>
                  <a:srgbClr val="E0E0E8"/>
                </a:solidFill>
                <a:latin typeface="Calibri"/>
              </a:defRPr>
              <a:buChar char="●"/>
            </a:pPr>
            <a:r>
              <a:t>2. Add a cron entry in gateway.yaml</a:t>
            </a:r>
          </a:p>
          <a:p>
            <a:pPr>
              <a:spcAft>
                <a:spcPts val="1400"/>
              </a:spcAft>
              <a:defRPr sz="2000">
                <a:solidFill>
                  <a:srgbClr val="E0E0E8"/>
                </a:solidFill>
                <a:latin typeface="Calibri"/>
              </a:defRPr>
              <a:buChar char="●"/>
            </a:pPr>
            <a:r>
              <a:t>3. Test it immediately with: openclaw cron run 'Daily Report'</a:t>
            </a:r>
          </a:p>
          <a:p>
            <a:pPr>
              <a:spcAft>
                <a:spcPts val="1400"/>
              </a:spcAft>
              <a:defRPr sz="2000">
                <a:solidFill>
                  <a:srgbClr val="E0E0E8"/>
                </a:solidFill>
                <a:latin typeface="Calibri"/>
              </a:defRPr>
              <a:buChar char="●"/>
            </a:pPr>
            <a:r>
              <a:t>4. Watch the report arrive in Slack</a:t>
            </a:r>
          </a:p>
        </p:txBody>
      </p:sp>
      <p:sp>
        <p:nvSpPr>
          <p:cNvPr id="6" name="TextBox 5"/>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15 / 20</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Use Case 1: Email Triage</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457200" y="1097280"/>
            <a:ext cx="3657600" cy="365760"/>
          </a:xfrm>
          <a:prstGeom prst="rect">
            <a:avLst/>
          </a:prstGeom>
          <a:noFill/>
        </p:spPr>
        <p:txBody>
          <a:bodyPr wrap="square">
            <a:spAutoFit/>
          </a:bodyPr>
          <a:lstStyle/>
          <a:p>
            <a:pPr algn="l">
              <a:defRPr sz="1800" b="1">
                <a:solidFill>
                  <a:srgbClr val="FF6B6B"/>
                </a:solidFill>
                <a:latin typeface="Calibri"/>
              </a:defRPr>
            </a:pPr>
            <a:r>
              <a:t>BEFORE:</a:t>
            </a:r>
          </a:p>
        </p:txBody>
      </p:sp>
      <p:sp>
        <p:nvSpPr>
          <p:cNvPr id="5" name="TextBox 4"/>
          <p:cNvSpPr txBox="1"/>
          <p:nvPr/>
        </p:nvSpPr>
        <p:spPr>
          <a:xfrm>
            <a:off x="457200" y="1463040"/>
            <a:ext cx="3657600" cy="1371600"/>
          </a:xfrm>
          <a:prstGeom prst="rect">
            <a:avLst/>
          </a:prstGeom>
          <a:noFill/>
        </p:spPr>
        <p:txBody>
          <a:bodyPr wrap="square">
            <a:spAutoFit/>
          </a:bodyPr>
          <a:lstStyle/>
          <a:p>
            <a:pPr>
              <a:spcAft>
                <a:spcPts val="800"/>
              </a:spcAft>
              <a:defRPr sz="1400">
                <a:solidFill>
                  <a:srgbClr val="CC9999"/>
                </a:solidFill>
                <a:latin typeface="Calibri"/>
              </a:defRPr>
              <a:buChar char="●"/>
            </a:pPr>
            <a:r>
              <a:t>Manually read every email</a:t>
            </a:r>
          </a:p>
          <a:p>
            <a:pPr>
              <a:spcAft>
                <a:spcPts val="800"/>
              </a:spcAft>
              <a:defRPr sz="1400">
                <a:solidFill>
                  <a:srgbClr val="CC9999"/>
                </a:solidFill>
                <a:latin typeface="Calibri"/>
              </a:defRPr>
              <a:buChar char="●"/>
            </a:pPr>
            <a:r>
              <a:t>Decide: respond, forward, archive, or delete</a:t>
            </a:r>
          </a:p>
          <a:p>
            <a:pPr>
              <a:spcAft>
                <a:spcPts val="800"/>
              </a:spcAft>
              <a:defRPr sz="1400">
                <a:solidFill>
                  <a:srgbClr val="CC9999"/>
                </a:solidFill>
                <a:latin typeface="Calibri"/>
              </a:defRPr>
              <a:buChar char="●"/>
            </a:pPr>
            <a:r>
              <a:t>Spend 1-2 hours/day on inbox management</a:t>
            </a:r>
          </a:p>
        </p:txBody>
      </p:sp>
      <p:sp>
        <p:nvSpPr>
          <p:cNvPr id="6" name="TextBox 5"/>
          <p:cNvSpPr txBox="1"/>
          <p:nvPr/>
        </p:nvSpPr>
        <p:spPr>
          <a:xfrm>
            <a:off x="5029200" y="1097280"/>
            <a:ext cx="3657600" cy="365760"/>
          </a:xfrm>
          <a:prstGeom prst="rect">
            <a:avLst/>
          </a:prstGeom>
          <a:noFill/>
        </p:spPr>
        <p:txBody>
          <a:bodyPr wrap="square">
            <a:spAutoFit/>
          </a:bodyPr>
          <a:lstStyle/>
          <a:p>
            <a:pPr algn="l">
              <a:defRPr sz="1800" b="1">
                <a:solidFill>
                  <a:srgbClr val="00C896"/>
                </a:solidFill>
                <a:latin typeface="Calibri"/>
              </a:defRPr>
            </a:pPr>
            <a:r>
              <a:t>AFTER:</a:t>
            </a:r>
          </a:p>
        </p:txBody>
      </p:sp>
      <p:sp>
        <p:nvSpPr>
          <p:cNvPr id="7" name="TextBox 6"/>
          <p:cNvSpPr txBox="1"/>
          <p:nvPr/>
        </p:nvSpPr>
        <p:spPr>
          <a:xfrm>
            <a:off x="5029200" y="1463040"/>
            <a:ext cx="3657600" cy="1828800"/>
          </a:xfrm>
          <a:prstGeom prst="rect">
            <a:avLst/>
          </a:prstGeom>
          <a:noFill/>
        </p:spPr>
        <p:txBody>
          <a:bodyPr wrap="square">
            <a:spAutoFit/>
          </a:bodyPr>
          <a:lstStyle/>
          <a:p>
            <a:pPr>
              <a:spcAft>
                <a:spcPts val="800"/>
              </a:spcAft>
              <a:defRPr sz="1400">
                <a:solidFill>
                  <a:srgbClr val="99CCAA"/>
                </a:solidFill>
                <a:latin typeface="Calibri"/>
              </a:defRPr>
              <a:buChar char="●"/>
            </a:pPr>
            <a:r>
              <a:t>OpenClaw classifies every incoming email</a:t>
            </a:r>
          </a:p>
          <a:p>
            <a:pPr>
              <a:spcAft>
                <a:spcPts val="800"/>
              </a:spcAft>
              <a:defRPr sz="1400">
                <a:solidFill>
                  <a:srgbClr val="99CCAA"/>
                </a:solidFill>
                <a:latin typeface="Calibri"/>
              </a:defRPr>
              <a:buChar char="●"/>
            </a:pPr>
            <a:r>
              <a:t>Urgent emails get a Slack notification</a:t>
            </a:r>
          </a:p>
          <a:p>
            <a:pPr>
              <a:spcAft>
                <a:spcPts val="800"/>
              </a:spcAft>
              <a:defRPr sz="1400">
                <a:solidFill>
                  <a:srgbClr val="99CCAA"/>
                </a:solidFill>
                <a:latin typeface="Calibri"/>
              </a:defRPr>
              <a:buChar char="●"/>
            </a:pPr>
            <a:r>
              <a:t>FYI emails summarized in a daily digest</a:t>
            </a:r>
          </a:p>
          <a:p>
            <a:pPr>
              <a:spcAft>
                <a:spcPts val="800"/>
              </a:spcAft>
              <a:defRPr sz="1400">
                <a:solidFill>
                  <a:srgbClr val="99CCAA"/>
                </a:solidFill>
                <a:latin typeface="Calibri"/>
              </a:defRPr>
              <a:buChar char="●"/>
            </a:pPr>
            <a:r>
              <a:t>Draft responses prepared automatically</a:t>
            </a:r>
          </a:p>
        </p:txBody>
      </p:sp>
      <p:sp>
        <p:nvSpPr>
          <p:cNvPr id="8" name="Rectangle 7"/>
          <p:cNvSpPr/>
          <p:nvPr/>
        </p:nvSpPr>
        <p:spPr>
          <a:xfrm>
            <a:off x="457200" y="347472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457200" y="3749039"/>
            <a:ext cx="8229600" cy="457200"/>
          </a:xfrm>
          <a:prstGeom prst="rect">
            <a:avLst/>
          </a:prstGeom>
          <a:noFill/>
        </p:spPr>
        <p:txBody>
          <a:bodyPr wrap="square">
            <a:spAutoFit/>
          </a:bodyPr>
          <a:lstStyle/>
          <a:p>
            <a:pPr algn="l">
              <a:defRPr sz="1800" b="1">
                <a:solidFill>
                  <a:srgbClr val="90E0EF"/>
                </a:solidFill>
                <a:latin typeface="Calibri"/>
              </a:defRPr>
            </a:pPr>
            <a:r>
              <a:t>Time saved: ~5 hours/week  ·  You'll build this in Lab 3</a:t>
            </a:r>
          </a:p>
        </p:txBody>
      </p:sp>
      <p:sp>
        <p:nvSpPr>
          <p:cNvPr id="10" name="TextBox 9"/>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16 / 20</a:t>
            </a:r>
          </a:p>
        </p:txBody>
      </p:sp>
      <p:pic>
        <p:nvPicPr>
          <p:cNvPr id="11" name="Picture 10" descr="img_email_triage.png"/>
          <p:cNvPicPr>
            <a:picLocks noChangeAspect="1"/>
          </p:cNvPicPr>
          <p:nvPr/>
        </p:nvPicPr>
        <p:blipFill>
          <a:blip r:embed="rId3"/>
          <a:stretch>
            <a:fillRect/>
          </a:stretch>
        </p:blipFill>
        <p:spPr>
          <a:xfrm>
            <a:off x="274320" y="3200400"/>
            <a:ext cx="4114800" cy="3200400"/>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Use Case 2: Report Generator</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914400" y="1188720"/>
            <a:ext cx="7315200" cy="3200400"/>
          </a:xfrm>
          <a:prstGeom prst="rect">
            <a:avLst/>
          </a:prstGeom>
          <a:noFill/>
        </p:spPr>
        <p:txBody>
          <a:bodyPr wrap="square">
            <a:spAutoFit/>
          </a:bodyPr>
          <a:lstStyle/>
          <a:p>
            <a:pPr>
              <a:spcAft>
                <a:spcPts val="800"/>
              </a:spcAft>
              <a:defRPr sz="1800">
                <a:solidFill>
                  <a:srgbClr val="E0E0E8"/>
                </a:solidFill>
                <a:latin typeface="Calibri"/>
              </a:defRPr>
              <a:buChar char="●"/>
            </a:pPr>
            <a:r>
              <a:t>📊  Data Source: CSV file, Google Sheet, or database</a:t>
            </a:r>
          </a:p>
          <a:p>
            <a:pPr>
              <a:spcAft>
                <a:spcPts val="800"/>
              </a:spcAft>
              <a:defRPr sz="1800">
                <a:solidFill>
                  <a:srgbClr val="E0E0E8"/>
                </a:solidFill>
                <a:latin typeface="Calibri"/>
              </a:defRPr>
              <a:buChar char="●"/>
            </a:pPr>
            <a:r>
              <a:t>     ↓</a:t>
            </a:r>
          </a:p>
          <a:p>
            <a:pPr>
              <a:spcAft>
                <a:spcPts val="800"/>
              </a:spcAft>
              <a:defRPr sz="1800">
                <a:solidFill>
                  <a:srgbClr val="E0E0E8"/>
                </a:solidFill>
                <a:latin typeface="Calibri"/>
              </a:defRPr>
              <a:buChar char="●"/>
            </a:pPr>
            <a:r>
              <a:t>🤖  OpenClaw reads data, identifies trends, writes summary</a:t>
            </a:r>
          </a:p>
          <a:p>
            <a:pPr>
              <a:spcAft>
                <a:spcPts val="800"/>
              </a:spcAft>
              <a:defRPr sz="1800">
                <a:solidFill>
                  <a:srgbClr val="E0E0E8"/>
                </a:solidFill>
                <a:latin typeface="Calibri"/>
              </a:defRPr>
              <a:buChar char="●"/>
            </a:pPr>
            <a:r>
              <a:t>     ↓</a:t>
            </a:r>
          </a:p>
          <a:p>
            <a:pPr>
              <a:spcAft>
                <a:spcPts val="800"/>
              </a:spcAft>
              <a:defRPr sz="1800">
                <a:solidFill>
                  <a:srgbClr val="E0E0E8"/>
                </a:solidFill>
                <a:latin typeface="Calibri"/>
              </a:defRPr>
              <a:buChar char="●"/>
            </a:pPr>
            <a:r>
              <a:t>📤  Output: Slack message, email, or generated document</a:t>
            </a:r>
          </a:p>
          <a:p>
            <a:pPr>
              <a:spcAft>
                <a:spcPts val="800"/>
              </a:spcAft>
              <a:defRPr sz="1800">
                <a:solidFill>
                  <a:srgbClr val="E0E0E8"/>
                </a:solidFill>
                <a:latin typeface="Calibri"/>
              </a:defRPr>
              <a:buChar char="●"/>
            </a:pPr>
            <a:r>
              <a:t>     ↓</a:t>
            </a:r>
          </a:p>
          <a:p>
            <a:pPr>
              <a:spcAft>
                <a:spcPts val="800"/>
              </a:spcAft>
              <a:defRPr sz="1800">
                <a:solidFill>
                  <a:srgbClr val="E0E0E8"/>
                </a:solidFill>
                <a:latin typeface="Calibri"/>
              </a:defRPr>
              <a:buChar char="●"/>
            </a:pPr>
            <a:r>
              <a:t>⏰  Schedule: Every morning at 9 AM via cron job</a:t>
            </a:r>
          </a:p>
        </p:txBody>
      </p:sp>
      <p:sp>
        <p:nvSpPr>
          <p:cNvPr id="5" name="Rectangle 4"/>
          <p:cNvSpPr/>
          <p:nvPr/>
        </p:nvSpPr>
        <p:spPr>
          <a:xfrm>
            <a:off x="457200" y="457200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31520" y="4846320"/>
            <a:ext cx="7315200" cy="457200"/>
          </a:xfrm>
          <a:prstGeom prst="rect">
            <a:avLst/>
          </a:prstGeom>
          <a:noFill/>
        </p:spPr>
        <p:txBody>
          <a:bodyPr wrap="square">
            <a:spAutoFit/>
          </a:bodyPr>
          <a:lstStyle/>
          <a:p>
            <a:pPr algn="l">
              <a:defRPr sz="1800" b="1">
                <a:solidFill>
                  <a:srgbClr val="90E0EF"/>
                </a:solidFill>
                <a:latin typeface="Calibri"/>
              </a:defRPr>
            </a:pPr>
            <a:r>
              <a:t>Time saved: 2 hrs/day  ·  You'll build this in Lab 2</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17 / 20</a:t>
            </a:r>
          </a:p>
        </p:txBody>
      </p:sp>
      <p:pic>
        <p:nvPicPr>
          <p:cNvPr id="8" name="Picture 7" descr="img_cron_workflow.png"/>
          <p:cNvPicPr>
            <a:picLocks noChangeAspect="1"/>
          </p:cNvPicPr>
          <p:nvPr/>
        </p:nvPicPr>
        <p:blipFill>
          <a:blip r:embed="rId3"/>
          <a:stretch>
            <a:fillRect/>
          </a:stretch>
        </p:blipFill>
        <p:spPr>
          <a:xfrm>
            <a:off x="274320" y="3200400"/>
            <a:ext cx="4114800" cy="3200400"/>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Use Case 3: Meeting Scheduler</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2743200"/>
          </a:xfrm>
          <a:prstGeom prst="rect">
            <a:avLst/>
          </a:prstGeom>
          <a:noFill/>
        </p:spPr>
        <p:txBody>
          <a:bodyPr wrap="square">
            <a:spAutoFit/>
          </a:bodyPr>
          <a:lstStyle/>
          <a:p>
            <a:pPr>
              <a:spcAft>
                <a:spcPts val="1400"/>
              </a:spcAft>
              <a:defRPr sz="2000">
                <a:solidFill>
                  <a:srgbClr val="E0E0E8"/>
                </a:solidFill>
                <a:latin typeface="Calibri"/>
              </a:defRPr>
              <a:buChar char="●"/>
            </a:pPr>
            <a:r>
              <a:t>Incoming meeting request → OpenClaw checks your calendar</a:t>
            </a:r>
          </a:p>
          <a:p>
            <a:pPr>
              <a:spcAft>
                <a:spcPts val="1400"/>
              </a:spcAft>
              <a:defRPr sz="2000">
                <a:solidFill>
                  <a:srgbClr val="E0E0E8"/>
                </a:solidFill>
                <a:latin typeface="Calibri"/>
              </a:defRPr>
              <a:buChar char="●"/>
            </a:pPr>
            <a:r>
              <a:t>Finds available slots within your preferences</a:t>
            </a:r>
          </a:p>
          <a:p>
            <a:pPr>
              <a:spcAft>
                <a:spcPts val="1400"/>
              </a:spcAft>
              <a:defRPr sz="2000">
                <a:solidFill>
                  <a:srgbClr val="E0E0E8"/>
                </a:solidFill>
                <a:latin typeface="Calibri"/>
              </a:defRPr>
              <a:buChar char="●"/>
            </a:pPr>
            <a:r>
              <a:t>Sends suggested times back to the requester via Slack/email</a:t>
            </a:r>
          </a:p>
          <a:p>
            <a:pPr>
              <a:spcAft>
                <a:spcPts val="1400"/>
              </a:spcAft>
              <a:defRPr sz="2000">
                <a:solidFill>
                  <a:srgbClr val="E0E0E8"/>
                </a:solidFill>
                <a:latin typeface="Calibri"/>
              </a:defRPr>
              <a:buChar char="●"/>
            </a:pPr>
            <a:r>
              <a:t>Once confirmed, creates the calendar invite automatically</a:t>
            </a:r>
          </a:p>
          <a:p>
            <a:pPr>
              <a:spcAft>
                <a:spcPts val="1400"/>
              </a:spcAft>
              <a:defRPr sz="2000">
                <a:solidFill>
                  <a:srgbClr val="E0E0E8"/>
                </a:solidFill>
                <a:latin typeface="Calibri"/>
              </a:defRPr>
              <a:buChar char="●"/>
            </a:pPr>
            <a:r>
              <a:t>Sends reminder 15 min before with agenda and links</a:t>
            </a:r>
          </a:p>
        </p:txBody>
      </p:sp>
      <p:sp>
        <p:nvSpPr>
          <p:cNvPr id="5" name="Rectangle 4"/>
          <p:cNvSpPr/>
          <p:nvPr/>
        </p:nvSpPr>
        <p:spPr>
          <a:xfrm>
            <a:off x="457200" y="438912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31520" y="4663440"/>
            <a:ext cx="7315200" cy="457200"/>
          </a:xfrm>
          <a:prstGeom prst="rect">
            <a:avLst/>
          </a:prstGeom>
          <a:noFill/>
        </p:spPr>
        <p:txBody>
          <a:bodyPr wrap="square">
            <a:spAutoFit/>
          </a:bodyPr>
          <a:lstStyle/>
          <a:p>
            <a:pPr algn="l">
              <a:defRPr sz="1800" b="1">
                <a:solidFill>
                  <a:srgbClr val="90E0EF"/>
                </a:solidFill>
                <a:latin typeface="Calibri"/>
              </a:defRPr>
            </a:pPr>
            <a:r>
              <a:t>Eliminates: 30+ back-and-forth emails per week</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18 / 20</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Use Case 4: Document Drafter</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2286000"/>
          </a:xfrm>
          <a:prstGeom prst="rect">
            <a:avLst/>
          </a:prstGeom>
          <a:noFill/>
        </p:spPr>
        <p:txBody>
          <a:bodyPr wrap="square">
            <a:spAutoFit/>
          </a:bodyPr>
          <a:lstStyle/>
          <a:p>
            <a:pPr>
              <a:spcAft>
                <a:spcPts val="1400"/>
              </a:spcAft>
              <a:defRPr sz="2000">
                <a:solidFill>
                  <a:srgbClr val="E0E0E8"/>
                </a:solidFill>
                <a:latin typeface="Calibri"/>
              </a:defRPr>
              <a:buChar char="●"/>
            </a:pPr>
            <a:r>
              <a:t>Trigger: Form submission, webhook, or Slack message</a:t>
            </a:r>
          </a:p>
          <a:p>
            <a:pPr>
              <a:spcAft>
                <a:spcPts val="1400"/>
              </a:spcAft>
              <a:defRPr sz="2000">
                <a:solidFill>
                  <a:srgbClr val="E0E0E8"/>
                </a:solidFill>
                <a:latin typeface="Calibri"/>
              </a:defRPr>
              <a:buChar char="●"/>
            </a:pPr>
            <a:r>
              <a:t>OpenClaw generates a first draft using your template</a:t>
            </a:r>
          </a:p>
          <a:p>
            <a:pPr>
              <a:spcAft>
                <a:spcPts val="1400"/>
              </a:spcAft>
              <a:defRPr sz="2000">
                <a:solidFill>
                  <a:srgbClr val="E0E0E8"/>
                </a:solidFill>
                <a:latin typeface="Calibri"/>
              </a:defRPr>
              <a:buChar char="●"/>
            </a:pPr>
            <a:r>
              <a:t>Output: Google Doc, Word file, or formatted Slack message</a:t>
            </a:r>
          </a:p>
          <a:p>
            <a:pPr>
              <a:spcAft>
                <a:spcPts val="1400"/>
              </a:spcAft>
              <a:defRPr sz="2000">
                <a:solidFill>
                  <a:srgbClr val="E0E0E8"/>
                </a:solidFill>
                <a:latin typeface="Calibri"/>
              </a:defRPr>
              <a:buChar char="●"/>
            </a:pPr>
            <a:r>
              <a:t>You review and edit — never start from a blank page</a:t>
            </a:r>
          </a:p>
        </p:txBody>
      </p:sp>
      <p:sp>
        <p:nvSpPr>
          <p:cNvPr id="5" name="Rectangle 4"/>
          <p:cNvSpPr/>
          <p:nvPr/>
        </p:nvSpPr>
        <p:spPr>
          <a:xfrm>
            <a:off x="457200" y="384048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31520" y="4114800"/>
            <a:ext cx="7315200" cy="457200"/>
          </a:xfrm>
          <a:prstGeom prst="rect">
            <a:avLst/>
          </a:prstGeom>
          <a:noFill/>
        </p:spPr>
        <p:txBody>
          <a:bodyPr wrap="square">
            <a:spAutoFit/>
          </a:bodyPr>
          <a:lstStyle/>
          <a:p>
            <a:pPr algn="l">
              <a:defRPr sz="1800" b="1">
                <a:solidFill>
                  <a:srgbClr val="90E0EF"/>
                </a:solidFill>
                <a:latin typeface="Calibri"/>
              </a:defRPr>
            </a:pPr>
            <a:r>
              <a:t>Draft in 60 seconds vs. 30 minutes from scratch</a:t>
            </a:r>
          </a:p>
        </p:txBody>
      </p:sp>
      <p:sp>
        <p:nvSpPr>
          <p:cNvPr id="7" name="TextBox 6"/>
          <p:cNvSpPr txBox="1"/>
          <p:nvPr/>
        </p:nvSpPr>
        <p:spPr>
          <a:xfrm>
            <a:off x="731520" y="4754880"/>
            <a:ext cx="7315200" cy="914400"/>
          </a:xfrm>
          <a:prstGeom prst="rect">
            <a:avLst/>
          </a:prstGeom>
          <a:noFill/>
        </p:spPr>
        <p:txBody>
          <a:bodyPr wrap="square">
            <a:spAutoFit/>
          </a:bodyPr>
          <a:lstStyle/>
          <a:p>
            <a:pPr>
              <a:spcAft>
                <a:spcPts val="800"/>
              </a:spcAft>
              <a:defRPr sz="1600">
                <a:solidFill>
                  <a:srgbClr val="E0E0E8"/>
                </a:solidFill>
                <a:latin typeface="Calibri"/>
              </a:defRPr>
              <a:buChar char="●"/>
            </a:pPr>
            <a:r>
              <a:t>Examples: Meeting minutes, project updates, client proposals, status reports</a:t>
            </a:r>
          </a:p>
        </p:txBody>
      </p:sp>
      <p:sp>
        <p:nvSpPr>
          <p:cNvPr id="8" name="TextBox 7"/>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19 / 20</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Today's Agenda</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4114800"/>
          </a:xfrm>
          <a:prstGeom prst="rect">
            <a:avLst/>
          </a:prstGeom>
          <a:noFill/>
        </p:spPr>
        <p:txBody>
          <a:bodyPr wrap="square">
            <a:spAutoFit/>
          </a:bodyPr>
          <a:lstStyle/>
          <a:p>
            <a:pPr>
              <a:spcAft>
                <a:spcPts val="1200"/>
              </a:spcAft>
              <a:defRPr sz="2000">
                <a:solidFill>
                  <a:srgbClr val="E0E0E8"/>
                </a:solidFill>
                <a:latin typeface="Calibri"/>
              </a:defRPr>
              <a:buChar char="●"/>
            </a:pPr>
            <a:r>
              <a:t>Module 1: What is Office Automation? (30 min)</a:t>
            </a:r>
          </a:p>
          <a:p>
            <a:pPr>
              <a:spcAft>
                <a:spcPts val="1200"/>
              </a:spcAft>
              <a:defRPr sz="2000">
                <a:solidFill>
                  <a:srgbClr val="E0E0E8"/>
                </a:solidFill>
                <a:latin typeface="Calibri"/>
              </a:defRPr>
              <a:buChar char="●"/>
            </a:pPr>
            <a:r>
              <a:t>Module 2: Introduction to OpenClaw (30 min)</a:t>
            </a:r>
          </a:p>
          <a:p>
            <a:pPr>
              <a:spcAft>
                <a:spcPts val="1200"/>
              </a:spcAft>
              <a:defRPr sz="2000">
                <a:solidFill>
                  <a:srgbClr val="E0E0E8"/>
                </a:solidFill>
                <a:latin typeface="Calibri"/>
              </a:defRPr>
              <a:buChar char="●"/>
            </a:pPr>
            <a:r>
              <a:t>☕  Break (15 min)</a:t>
            </a:r>
          </a:p>
          <a:p>
            <a:pPr>
              <a:spcAft>
                <a:spcPts val="1200"/>
              </a:spcAft>
              <a:defRPr sz="2000">
                <a:solidFill>
                  <a:srgbClr val="E0E0E8"/>
                </a:solidFill>
                <a:latin typeface="Calibri"/>
              </a:defRPr>
              <a:buChar char="●"/>
            </a:pPr>
            <a:r>
              <a:t>Module 3: Core Capabilities — Live Demo (45 min)</a:t>
            </a:r>
          </a:p>
          <a:p>
            <a:pPr>
              <a:spcAft>
                <a:spcPts val="1200"/>
              </a:spcAft>
              <a:defRPr sz="2000">
                <a:solidFill>
                  <a:srgbClr val="E0E0E8"/>
                </a:solidFill>
                <a:latin typeface="Calibri"/>
              </a:defRPr>
              <a:buChar char="●"/>
            </a:pPr>
            <a:r>
              <a:t>Module 4: Skills &amp; Automation Patterns (30 min)</a:t>
            </a:r>
          </a:p>
          <a:p>
            <a:pPr>
              <a:spcAft>
                <a:spcPts val="1200"/>
              </a:spcAft>
              <a:defRPr sz="2000">
                <a:solidFill>
                  <a:srgbClr val="E0E0E8"/>
                </a:solidFill>
                <a:latin typeface="Calibri"/>
              </a:defRPr>
              <a:buChar char="●"/>
            </a:pPr>
            <a:r>
              <a:t>Q&amp;A + Lab Prep (15 min)</a:t>
            </a:r>
          </a:p>
        </p:txBody>
      </p:sp>
      <p:sp>
        <p:nvSpPr>
          <p:cNvPr id="5" name="TextBox 4"/>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2 / 20</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23284D"/>
        </a:solidFill>
        <a:effectLst/>
      </p:bgPr>
    </p:bg>
    <p:spTree>
      <p:nvGrpSpPr>
        <p:cNvPr id="1" name=""/>
        <p:cNvGrpSpPr/>
        <p:nvPr/>
      </p:nvGrpSpPr>
      <p:grpSpPr/>
      <p:sp>
        <p:nvSpPr>
          <p:cNvPr id="2" name="Rectangle 1"/>
          <p:cNvSpPr/>
          <p:nvPr/>
        </p:nvSpPr>
        <p:spPr>
          <a:xfrm>
            <a:off x="457200" y="914400"/>
            <a:ext cx="4572000" cy="73152"/>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457200" y="1097280"/>
            <a:ext cx="8229600" cy="731520"/>
          </a:xfrm>
          <a:prstGeom prst="rect">
            <a:avLst/>
          </a:prstGeom>
          <a:noFill/>
        </p:spPr>
        <p:txBody>
          <a:bodyPr wrap="square">
            <a:spAutoFit/>
          </a:bodyPr>
          <a:lstStyle/>
          <a:p>
            <a:pPr algn="l">
              <a:defRPr sz="3600" b="1">
                <a:solidFill>
                  <a:srgbClr val="FFFFFF"/>
                </a:solidFill>
                <a:latin typeface="Calibri"/>
              </a:defRPr>
            </a:pPr>
            <a:r>
              <a:t>Tomorrow: Hands-On Day 🚀</a:t>
            </a:r>
          </a:p>
        </p:txBody>
      </p:sp>
      <p:sp>
        <p:nvSpPr>
          <p:cNvPr id="4" name="TextBox 3"/>
          <p:cNvSpPr txBox="1"/>
          <p:nvPr/>
        </p:nvSpPr>
        <p:spPr>
          <a:xfrm>
            <a:off x="457200" y="2011680"/>
            <a:ext cx="8229600" cy="457200"/>
          </a:xfrm>
          <a:prstGeom prst="rect">
            <a:avLst/>
          </a:prstGeom>
          <a:noFill/>
        </p:spPr>
        <p:txBody>
          <a:bodyPr wrap="square">
            <a:spAutoFit/>
          </a:bodyPr>
          <a:lstStyle/>
          <a:p>
            <a:pPr algn="l">
              <a:defRPr sz="2000" b="0">
                <a:solidFill>
                  <a:srgbClr val="00B4D8"/>
                </a:solidFill>
                <a:latin typeface="Calibri"/>
              </a:defRPr>
            </a:pPr>
            <a:r>
              <a:t>6 hours of building. 4 labs. 1 capstone project.</a:t>
            </a:r>
          </a:p>
        </p:txBody>
      </p:sp>
      <p:sp>
        <p:nvSpPr>
          <p:cNvPr id="5" name="TextBox 4"/>
          <p:cNvSpPr txBox="1"/>
          <p:nvPr/>
        </p:nvSpPr>
        <p:spPr>
          <a:xfrm>
            <a:off x="731520" y="2743200"/>
            <a:ext cx="7315200" cy="2743200"/>
          </a:xfrm>
          <a:prstGeom prst="rect">
            <a:avLst/>
          </a:prstGeom>
          <a:noFill/>
        </p:spPr>
        <p:txBody>
          <a:bodyPr wrap="square">
            <a:spAutoFit/>
          </a:bodyPr>
          <a:lstStyle/>
          <a:p>
            <a:pPr>
              <a:spcAft>
                <a:spcPts val="1400"/>
              </a:spcAft>
              <a:defRPr sz="2000">
                <a:solidFill>
                  <a:srgbClr val="E0E0E8"/>
                </a:solidFill>
                <a:latin typeface="Calibri"/>
              </a:defRPr>
              <a:buChar char="●"/>
            </a:pPr>
            <a:r>
              <a:t>Lab 1: Connect OpenClaw to Slack or Teams</a:t>
            </a:r>
          </a:p>
          <a:p>
            <a:pPr>
              <a:spcAft>
                <a:spcPts val="1400"/>
              </a:spcAft>
              <a:defRPr sz="2000">
                <a:solidFill>
                  <a:srgbClr val="E0E0E8"/>
                </a:solidFill>
                <a:latin typeface="Calibri"/>
              </a:defRPr>
              <a:buChar char="●"/>
            </a:pPr>
            <a:r>
              <a:t>Lab 2: Build a cron-based daily report</a:t>
            </a:r>
          </a:p>
          <a:p>
            <a:pPr>
              <a:spcAft>
                <a:spcPts val="1400"/>
              </a:spcAft>
              <a:defRPr sz="2000">
                <a:solidFill>
                  <a:srgbClr val="E0E0E8"/>
                </a:solidFill>
                <a:latin typeface="Calibri"/>
              </a:defRPr>
              <a:buChar char="●"/>
            </a:pPr>
            <a:r>
              <a:t>Lab 3: Create a custom email triage skill</a:t>
            </a:r>
          </a:p>
          <a:p>
            <a:pPr>
              <a:spcAft>
                <a:spcPts val="1400"/>
              </a:spcAft>
              <a:defRPr sz="2000">
                <a:solidFill>
                  <a:srgbClr val="E0E0E8"/>
                </a:solidFill>
                <a:latin typeface="Calibri"/>
              </a:defRPr>
              <a:buChar char="●"/>
            </a:pPr>
            <a:r>
              <a:t>Lab 4: Set up a webhook-driven document workflow</a:t>
            </a:r>
          </a:p>
          <a:p>
            <a:pPr>
              <a:spcAft>
                <a:spcPts val="1400"/>
              </a:spcAft>
              <a:defRPr sz="2000">
                <a:solidFill>
                  <a:srgbClr val="E0E0E8"/>
                </a:solidFill>
                <a:latin typeface="Calibri"/>
              </a:defRPr>
              <a:buChar char="●"/>
            </a:pPr>
            <a:r>
              <a:t>Capstone: Automate YOUR real work task</a:t>
            </a:r>
          </a:p>
        </p:txBody>
      </p:sp>
      <p:sp>
        <p:nvSpPr>
          <p:cNvPr id="6" name="Rectangle 5"/>
          <p:cNvSpPr/>
          <p:nvPr/>
        </p:nvSpPr>
        <p:spPr>
          <a:xfrm>
            <a:off x="457200" y="548640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TextBox 6"/>
          <p:cNvSpPr txBox="1"/>
          <p:nvPr/>
        </p:nvSpPr>
        <p:spPr>
          <a:xfrm>
            <a:off x="731520" y="5669280"/>
            <a:ext cx="7315200" cy="365760"/>
          </a:xfrm>
          <a:prstGeom prst="rect">
            <a:avLst/>
          </a:prstGeom>
          <a:noFill/>
        </p:spPr>
        <p:txBody>
          <a:bodyPr wrap="square">
            <a:spAutoFit/>
          </a:bodyPr>
          <a:lstStyle/>
          <a:p>
            <a:pPr algn="l">
              <a:defRPr sz="1600" b="0">
                <a:solidFill>
                  <a:srgbClr val="90E0EF"/>
                </a:solidFill>
                <a:latin typeface="Calibri"/>
              </a:defRPr>
            </a:pPr>
            <a:r>
              <a:t>Bring your laptop, your API key, and one real task you want to automate!</a:t>
            </a:r>
          </a:p>
        </p:txBody>
      </p:sp>
      <p:sp>
        <p:nvSpPr>
          <p:cNvPr id="8" name="TextBox 7"/>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20 / 20</a:t>
            </a:r>
          </a:p>
        </p:txBody>
      </p:sp>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23284D"/>
        </a:solidFill>
        <a:effectLst/>
      </p:bgPr>
    </p:bg>
    <p:spTree>
      <p:nvGrpSpPr>
        <p:cNvPr id="1" name=""/>
        <p:cNvGrpSpPr/>
        <p:nvPr/>
      </p:nvGrpSpPr>
      <p:grpSpPr/>
      <p:sp>
        <p:nvSpPr>
          <p:cNvPr id="2" name="TextBox 1"/>
          <p:cNvSpPr txBox="1"/>
          <p:nvPr/>
        </p:nvSpPr>
        <p:spPr>
          <a:xfrm>
            <a:off x="914400" y="1371600"/>
            <a:ext cx="7315200" cy="914400"/>
          </a:xfrm>
          <a:prstGeom prst="rect">
            <a:avLst/>
          </a:prstGeom>
          <a:noFill/>
        </p:spPr>
        <p:txBody>
          <a:bodyPr wrap="square">
            <a:spAutoFit/>
          </a:bodyPr>
          <a:lstStyle/>
          <a:p>
            <a:pPr algn="ctr">
              <a:defRPr sz="3200" b="1">
                <a:solidFill>
                  <a:srgbClr val="FFFFFF"/>
                </a:solidFill>
                <a:latin typeface="Calibri"/>
              </a:defRPr>
            </a:pPr>
            <a:r>
              <a:t>🤔  What repetitive task wastes your time every week?</a:t>
            </a:r>
          </a:p>
        </p:txBody>
      </p:sp>
      <p:sp>
        <p:nvSpPr>
          <p:cNvPr id="3" name="TextBox 2"/>
          <p:cNvSpPr txBox="1"/>
          <p:nvPr/>
        </p:nvSpPr>
        <p:spPr>
          <a:xfrm>
            <a:off x="1371600" y="2743200"/>
            <a:ext cx="6400800" cy="457200"/>
          </a:xfrm>
          <a:prstGeom prst="rect">
            <a:avLst/>
          </a:prstGeom>
          <a:noFill/>
        </p:spPr>
        <p:txBody>
          <a:bodyPr wrap="square">
            <a:spAutoFit/>
          </a:bodyPr>
          <a:lstStyle/>
          <a:p>
            <a:pPr algn="ctr">
              <a:defRPr sz="2000" b="0">
                <a:solidFill>
                  <a:srgbClr val="00B4D8"/>
                </a:solidFill>
                <a:latin typeface="Calibri"/>
              </a:defRPr>
            </a:pPr>
            <a:r>
              <a:t>Turn to someone next to you — share your #1 time-waster</a:t>
            </a:r>
          </a:p>
        </p:txBody>
      </p:sp>
      <p:sp>
        <p:nvSpPr>
          <p:cNvPr id="4" name="Rectangle 3"/>
          <p:cNvSpPr/>
          <p:nvPr/>
        </p:nvSpPr>
        <p:spPr>
          <a:xfrm>
            <a:off x="3200400" y="365760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1371600" y="4114800"/>
            <a:ext cx="6400800" cy="1828800"/>
          </a:xfrm>
          <a:prstGeom prst="rect">
            <a:avLst/>
          </a:prstGeom>
          <a:noFill/>
        </p:spPr>
        <p:txBody>
          <a:bodyPr wrap="square">
            <a:spAutoFit/>
          </a:bodyPr>
          <a:lstStyle/>
          <a:p>
            <a:pPr>
              <a:spcAft>
                <a:spcPts val="800"/>
              </a:spcAft>
              <a:defRPr sz="1600">
                <a:solidFill>
                  <a:srgbClr val="E0E0E8"/>
                </a:solidFill>
                <a:latin typeface="Calibri"/>
              </a:defRPr>
              <a:buChar char="●"/>
            </a:pPr>
            <a:r>
              <a:t>"I spend 2 hours every Monday compiling reports"</a:t>
            </a:r>
          </a:p>
          <a:p>
            <a:pPr>
              <a:spcAft>
                <a:spcPts val="800"/>
              </a:spcAft>
              <a:defRPr sz="1600">
                <a:solidFill>
                  <a:srgbClr val="E0E0E8"/>
                </a:solidFill>
                <a:latin typeface="Calibri"/>
              </a:defRPr>
              <a:buChar char="●"/>
            </a:pPr>
            <a:r>
              <a:t>"I manually forward the same emails to different people"</a:t>
            </a:r>
          </a:p>
          <a:p>
            <a:pPr>
              <a:spcAft>
                <a:spcPts val="800"/>
              </a:spcAft>
              <a:defRPr sz="1600">
                <a:solidFill>
                  <a:srgbClr val="E0E0E8"/>
                </a:solidFill>
                <a:latin typeface="Calibri"/>
              </a:defRPr>
              <a:buChar char="●"/>
            </a:pPr>
            <a:r>
              <a:t>"I keep drafting the same type of document from scratch"</a:t>
            </a:r>
          </a:p>
        </p:txBody>
      </p:sp>
      <p:sp>
        <p:nvSpPr>
          <p:cNvPr id="6" name="TextBox 5"/>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3 / 20</a:t>
            </a:r>
          </a:p>
        </p:txBody>
      </p:sp>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What is Office Automation?</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2286000"/>
          </a:xfrm>
          <a:prstGeom prst="rect">
            <a:avLst/>
          </a:prstGeom>
          <a:noFill/>
        </p:spPr>
        <p:txBody>
          <a:bodyPr wrap="square">
            <a:spAutoFit/>
          </a:bodyPr>
          <a:lstStyle/>
          <a:p>
            <a:pPr>
              <a:spcAft>
                <a:spcPts val="1400"/>
              </a:spcAft>
              <a:defRPr sz="2000">
                <a:solidFill>
                  <a:srgbClr val="E0E0E8"/>
                </a:solidFill>
                <a:latin typeface="Calibri"/>
              </a:defRPr>
              <a:buChar char="●"/>
            </a:pPr>
            <a:r>
              <a:t>The use of technology to perform repetitive office tasks without manual effort</a:t>
            </a:r>
          </a:p>
          <a:p>
            <a:pPr>
              <a:spcAft>
                <a:spcPts val="1400"/>
              </a:spcAft>
              <a:defRPr sz="2000">
                <a:solidFill>
                  <a:srgbClr val="E0E0E8"/>
                </a:solidFill>
                <a:latin typeface="Calibri"/>
              </a:defRPr>
              <a:buChar char="●"/>
            </a:pPr>
            <a:r>
              <a:t>Evolution: Macros (Excel) → RPA (UiPath) → Scripts (Python) → AI Agents (OpenClaw)</a:t>
            </a:r>
          </a:p>
          <a:p>
            <a:pPr>
              <a:spcAft>
                <a:spcPts val="1400"/>
              </a:spcAft>
              <a:defRPr sz="2000">
                <a:solidFill>
                  <a:srgbClr val="E0E0E8"/>
                </a:solidFill>
                <a:latin typeface="Calibri"/>
              </a:defRPr>
              <a:buChar char="●"/>
            </a:pPr>
            <a:r>
              <a:t>The key shift: AI agents understand natural language instructions — no code needed</a:t>
            </a:r>
          </a:p>
        </p:txBody>
      </p:sp>
      <p:sp>
        <p:nvSpPr>
          <p:cNvPr id="5" name="Rectangle 4"/>
          <p:cNvSpPr/>
          <p:nvPr/>
        </p:nvSpPr>
        <p:spPr>
          <a:xfrm>
            <a:off x="457200" y="384048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31520" y="4114800"/>
            <a:ext cx="7315200" cy="731520"/>
          </a:xfrm>
          <a:prstGeom prst="rect">
            <a:avLst/>
          </a:prstGeom>
          <a:noFill/>
        </p:spPr>
        <p:txBody>
          <a:bodyPr wrap="square">
            <a:spAutoFit/>
          </a:bodyPr>
          <a:lstStyle/>
          <a:p>
            <a:pPr algn="l">
              <a:defRPr sz="2200" b="1">
                <a:solidFill>
                  <a:srgbClr val="90E0EF"/>
                </a:solidFill>
                <a:latin typeface="Calibri"/>
              </a:defRPr>
            </a:pPr>
            <a:r>
              <a:t>Today's office manager doesn't need to be a programmer to automate.</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4 / 20</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Why AI Agents Change Everything</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2743200"/>
          </a:xfrm>
          <a:prstGeom prst="rect">
            <a:avLst/>
          </a:prstGeom>
          <a:noFill/>
        </p:spPr>
        <p:txBody>
          <a:bodyPr wrap="square">
            <a:spAutoFit/>
          </a:bodyPr>
          <a:lstStyle/>
          <a:p>
            <a:pPr>
              <a:spcAft>
                <a:spcPts val="1400"/>
              </a:spcAft>
              <a:defRPr sz="2000">
                <a:solidFill>
                  <a:srgbClr val="E0E0E8"/>
                </a:solidFill>
                <a:latin typeface="Calibri"/>
              </a:defRPr>
              <a:buChar char="●"/>
            </a:pPr>
            <a:r>
              <a:t>No-code: Describe what you want in plain language</a:t>
            </a:r>
          </a:p>
          <a:p>
            <a:pPr>
              <a:spcAft>
                <a:spcPts val="1400"/>
              </a:spcAft>
              <a:defRPr sz="2000">
                <a:solidFill>
                  <a:srgbClr val="E0E0E8"/>
                </a:solidFill>
                <a:latin typeface="Calibri"/>
              </a:defRPr>
              <a:buChar char="●"/>
            </a:pPr>
            <a:r>
              <a:t>Multi-app: Connect Slack, email, calendar, files in one workflow</a:t>
            </a:r>
          </a:p>
          <a:p>
            <a:pPr>
              <a:spcAft>
                <a:spcPts val="1400"/>
              </a:spcAft>
              <a:defRPr sz="2000">
                <a:solidFill>
                  <a:srgbClr val="E0E0E8"/>
                </a:solidFill>
                <a:latin typeface="Calibri"/>
              </a:defRPr>
              <a:buChar char="●"/>
            </a:pPr>
            <a:r>
              <a:t>Adaptive: Learns from corrections and improves over time</a:t>
            </a:r>
          </a:p>
          <a:p>
            <a:pPr>
              <a:spcAft>
                <a:spcPts val="1400"/>
              </a:spcAft>
              <a:defRPr sz="2000">
                <a:solidFill>
                  <a:srgbClr val="E0E0E8"/>
                </a:solidFill>
                <a:latin typeface="Calibri"/>
              </a:defRPr>
              <a:buChar char="●"/>
            </a:pPr>
            <a:r>
              <a:t>Always-on: Runs 24/7 on your own machine — no monthly SaaS fees</a:t>
            </a:r>
          </a:p>
        </p:txBody>
      </p:sp>
      <p:sp>
        <p:nvSpPr>
          <p:cNvPr id="5" name="Rectangle 4"/>
          <p:cNvSpPr/>
          <p:nvPr/>
        </p:nvSpPr>
        <p:spPr>
          <a:xfrm>
            <a:off x="457200" y="438912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31520" y="4572000"/>
            <a:ext cx="7315200" cy="548640"/>
          </a:xfrm>
          <a:prstGeom prst="rect">
            <a:avLst/>
          </a:prstGeom>
          <a:noFill/>
        </p:spPr>
        <p:txBody>
          <a:bodyPr wrap="square">
            <a:spAutoFit/>
          </a:bodyPr>
          <a:lstStyle/>
          <a:p>
            <a:pPr algn="l">
              <a:defRPr sz="1800" b="0">
                <a:solidFill>
                  <a:srgbClr val="90E0EF"/>
                </a:solidFill>
                <a:latin typeface="Calibri"/>
              </a:defRPr>
            </a:pPr>
            <a:r>
              <a:t>Compare: Old RPA took weeks to set up. OpenClaw takes minutes.</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5 / 20</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Real ROI Examples</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2743200"/>
          </a:xfrm>
          <a:prstGeom prst="rect">
            <a:avLst/>
          </a:prstGeom>
          <a:noFill/>
        </p:spPr>
        <p:txBody>
          <a:bodyPr wrap="square">
            <a:spAutoFit/>
          </a:bodyPr>
          <a:lstStyle/>
          <a:p>
            <a:pPr>
              <a:spcAft>
                <a:spcPts val="1600"/>
              </a:spcAft>
              <a:defRPr sz="2000">
                <a:solidFill>
                  <a:srgbClr val="E0E0E8"/>
                </a:solidFill>
                <a:latin typeface="Calibri"/>
              </a:defRPr>
              <a:buChar char="●"/>
            </a:pPr>
            <a:r>
              <a:t>📧  Email triage → Save 5 hrs/week on sorting and responding</a:t>
            </a:r>
          </a:p>
          <a:p>
            <a:pPr>
              <a:spcAft>
                <a:spcPts val="1600"/>
              </a:spcAft>
              <a:defRPr sz="2000">
                <a:solidFill>
                  <a:srgbClr val="E0E0E8"/>
                </a:solidFill>
                <a:latin typeface="Calibri"/>
              </a:defRPr>
              <a:buChar char="●"/>
            </a:pPr>
            <a:r>
              <a:t>📊  Report generation → 2 hrs/day reduced to 0 (fully automated)</a:t>
            </a:r>
          </a:p>
          <a:p>
            <a:pPr>
              <a:spcAft>
                <a:spcPts val="1600"/>
              </a:spcAft>
              <a:defRPr sz="2000">
                <a:solidFill>
                  <a:srgbClr val="E0E0E8"/>
                </a:solidFill>
                <a:latin typeface="Calibri"/>
              </a:defRPr>
              <a:buChar char="●"/>
            </a:pPr>
            <a:r>
              <a:t>📅  Meeting scheduling → Eliminate 30+ back-and-forth emails per week</a:t>
            </a:r>
          </a:p>
          <a:p>
            <a:pPr>
              <a:spcAft>
                <a:spcPts val="1600"/>
              </a:spcAft>
              <a:defRPr sz="2000">
                <a:solidFill>
                  <a:srgbClr val="E0E0E8"/>
                </a:solidFill>
                <a:latin typeface="Calibri"/>
              </a:defRPr>
              <a:buChar char="●"/>
            </a:pPr>
            <a:r>
              <a:t>📄  Document drafting → First draft ready in 60 seconds vs. 30 minutes</a:t>
            </a:r>
          </a:p>
        </p:txBody>
      </p:sp>
      <p:sp>
        <p:nvSpPr>
          <p:cNvPr id="5" name="Rectangle 4"/>
          <p:cNvSpPr/>
          <p:nvPr/>
        </p:nvSpPr>
        <p:spPr>
          <a:xfrm>
            <a:off x="457200" y="457200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TextBox 5"/>
          <p:cNvSpPr txBox="1"/>
          <p:nvPr/>
        </p:nvSpPr>
        <p:spPr>
          <a:xfrm>
            <a:off x="731520" y="4846320"/>
            <a:ext cx="7315200" cy="457200"/>
          </a:xfrm>
          <a:prstGeom prst="rect">
            <a:avLst/>
          </a:prstGeom>
          <a:noFill/>
        </p:spPr>
        <p:txBody>
          <a:bodyPr wrap="square">
            <a:spAutoFit/>
          </a:bodyPr>
          <a:lstStyle/>
          <a:p>
            <a:pPr algn="l">
              <a:defRPr sz="1800" b="1">
                <a:solidFill>
                  <a:srgbClr val="00C896"/>
                </a:solidFill>
                <a:latin typeface="Calibri"/>
              </a:defRPr>
            </a:pPr>
            <a:r>
              <a:t>Conservative estimate: 8-12 hours saved per week per person</a:t>
            </a:r>
          </a:p>
        </p:txBody>
      </p:sp>
      <p:sp>
        <p:nvSpPr>
          <p:cNvPr id="7" name="TextBox 6"/>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6 / 20</a:t>
            </a:r>
          </a:p>
        </p:txBody>
      </p:sp>
      <p:pic>
        <p:nvPicPr>
          <p:cNvPr id="8" name="Picture 7" descr="img_roi_comparison.png"/>
          <p:cNvPicPr>
            <a:picLocks noChangeAspect="1"/>
          </p:cNvPicPr>
          <p:nvPr/>
        </p:nvPicPr>
        <p:blipFill>
          <a:blip r:embed="rId3"/>
          <a:stretch>
            <a:fillRect/>
          </a:stretch>
        </p:blipFill>
        <p:spPr>
          <a:xfrm>
            <a:off x="274320" y="4114800"/>
            <a:ext cx="4572000" cy="228600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Rectangle 1"/>
          <p:cNvSpPr/>
          <p:nvPr/>
        </p:nvSpPr>
        <p:spPr>
          <a:xfrm>
            <a:off x="457200" y="914400"/>
            <a:ext cx="4572000" cy="73152"/>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3" name="TextBox 2"/>
          <p:cNvSpPr txBox="1"/>
          <p:nvPr/>
        </p:nvSpPr>
        <p:spPr>
          <a:xfrm>
            <a:off x="457200" y="1097280"/>
            <a:ext cx="8229600" cy="731520"/>
          </a:xfrm>
          <a:prstGeom prst="rect">
            <a:avLst/>
          </a:prstGeom>
          <a:noFill/>
        </p:spPr>
        <p:txBody>
          <a:bodyPr wrap="square">
            <a:spAutoFit/>
          </a:bodyPr>
          <a:lstStyle/>
          <a:p>
            <a:pPr algn="l">
              <a:defRPr sz="3600" b="1">
                <a:solidFill>
                  <a:srgbClr val="FFFFFF"/>
                </a:solidFill>
                <a:latin typeface="Calibri"/>
              </a:defRPr>
            </a:pPr>
            <a:r>
              <a:t>Meet OpenClaw 🦞</a:t>
            </a:r>
          </a:p>
        </p:txBody>
      </p:sp>
      <p:sp>
        <p:nvSpPr>
          <p:cNvPr id="4" name="TextBox 3"/>
          <p:cNvSpPr txBox="1"/>
          <p:nvPr/>
        </p:nvSpPr>
        <p:spPr>
          <a:xfrm>
            <a:off x="457200" y="2011680"/>
            <a:ext cx="8229600" cy="457200"/>
          </a:xfrm>
          <a:prstGeom prst="rect">
            <a:avLst/>
          </a:prstGeom>
          <a:noFill/>
        </p:spPr>
        <p:txBody>
          <a:bodyPr wrap="square">
            <a:spAutoFit/>
          </a:bodyPr>
          <a:lstStyle/>
          <a:p>
            <a:pPr algn="l">
              <a:defRPr sz="2000" b="0">
                <a:solidFill>
                  <a:srgbClr val="00B4D8"/>
                </a:solidFill>
                <a:latin typeface="Calibri"/>
              </a:defRPr>
            </a:pPr>
            <a:r>
              <a:t>Your own personal AI assistant — Any OS, Any Platform</a:t>
            </a:r>
          </a:p>
        </p:txBody>
      </p:sp>
      <p:sp>
        <p:nvSpPr>
          <p:cNvPr id="5" name="TextBox 4"/>
          <p:cNvSpPr txBox="1"/>
          <p:nvPr/>
        </p:nvSpPr>
        <p:spPr>
          <a:xfrm>
            <a:off x="731520" y="2743200"/>
            <a:ext cx="7315200" cy="2743200"/>
          </a:xfrm>
          <a:prstGeom prst="rect">
            <a:avLst/>
          </a:prstGeom>
          <a:noFill/>
        </p:spPr>
        <p:txBody>
          <a:bodyPr wrap="square">
            <a:spAutoFit/>
          </a:bodyPr>
          <a:lstStyle/>
          <a:p>
            <a:pPr>
              <a:spcAft>
                <a:spcPts val="1200"/>
              </a:spcAft>
              <a:defRPr sz="1800">
                <a:solidFill>
                  <a:srgbClr val="E0E0E8"/>
                </a:solidFill>
                <a:latin typeface="Calibri"/>
              </a:defRPr>
              <a:buChar char="●"/>
            </a:pPr>
            <a:r>
              <a:t>Open-source (GitHub: openclaw/openclaw)</a:t>
            </a:r>
          </a:p>
          <a:p>
            <a:pPr>
              <a:spcAft>
                <a:spcPts val="1200"/>
              </a:spcAft>
              <a:defRPr sz="1800">
                <a:solidFill>
                  <a:srgbClr val="E0E0E8"/>
                </a:solidFill>
                <a:latin typeface="Calibri"/>
              </a:defRPr>
              <a:buChar char="●"/>
            </a:pPr>
            <a:r>
              <a:t>Local-first — runs on your machine, your data stays yours</a:t>
            </a:r>
          </a:p>
          <a:p>
            <a:pPr>
              <a:spcAft>
                <a:spcPts val="1200"/>
              </a:spcAft>
              <a:defRPr sz="1800">
                <a:solidFill>
                  <a:srgbClr val="E0E0E8"/>
                </a:solidFill>
                <a:latin typeface="Calibri"/>
              </a:defRPr>
              <a:buChar char="●"/>
            </a:pPr>
            <a:r>
              <a:t>Multi-channel: Slack, Teams, WhatsApp, Gmail, Telegram, Discord &amp; more</a:t>
            </a:r>
          </a:p>
          <a:p>
            <a:pPr>
              <a:spcAft>
                <a:spcPts val="1200"/>
              </a:spcAft>
              <a:defRPr sz="1800">
                <a:solidFill>
                  <a:srgbClr val="E0E0E8"/>
                </a:solidFill>
                <a:latin typeface="Calibri"/>
              </a:defRPr>
              <a:buChar char="●"/>
            </a:pPr>
            <a:r>
              <a:t>Built-in automation: Cron jobs, webhooks, skills system</a:t>
            </a:r>
          </a:p>
          <a:p>
            <a:pPr>
              <a:spcAft>
                <a:spcPts val="1200"/>
              </a:spcAft>
              <a:defRPr sz="1800">
                <a:solidFill>
                  <a:srgbClr val="E0E0E8"/>
                </a:solidFill>
                <a:latin typeface="Calibri"/>
              </a:defRPr>
              <a:buChar char="●"/>
            </a:pPr>
            <a:r>
              <a:t>Node.js runtime — install with one command: npm install -g openclaw</a:t>
            </a:r>
          </a:p>
        </p:txBody>
      </p:sp>
      <p:sp>
        <p:nvSpPr>
          <p:cNvPr id="6" name="TextBox 5"/>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7 / 20</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How OpenClaw Works</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ectangle 3"/>
          <p:cNvSpPr/>
          <p:nvPr/>
        </p:nvSpPr>
        <p:spPr>
          <a:xfrm>
            <a:off x="914400" y="1371600"/>
            <a:ext cx="1828800" cy="731520"/>
          </a:xfrm>
          <a:prstGeom prst="rect">
            <a:avLst/>
          </a:prstGeom>
          <a:solidFill>
            <a:srgbClr val="232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TextBox 4"/>
          <p:cNvSpPr txBox="1"/>
          <p:nvPr/>
        </p:nvSpPr>
        <p:spPr>
          <a:xfrm>
            <a:off x="1097280" y="1417320"/>
            <a:ext cx="1463040" cy="640080"/>
          </a:xfrm>
          <a:prstGeom prst="rect">
            <a:avLst/>
          </a:prstGeom>
          <a:noFill/>
        </p:spPr>
        <p:txBody>
          <a:bodyPr wrap="square">
            <a:spAutoFit/>
          </a:bodyPr>
          <a:lstStyle/>
          <a:p>
            <a:pPr algn="ctr">
              <a:defRPr sz="2000" b="1">
                <a:solidFill>
                  <a:srgbClr val="FFFFFF"/>
                </a:solidFill>
                <a:latin typeface="Calibri"/>
              </a:defRPr>
            </a:pPr>
            <a:r>
              <a:t>YOU</a:t>
            </a:r>
          </a:p>
        </p:txBody>
      </p:sp>
      <p:sp>
        <p:nvSpPr>
          <p:cNvPr id="6" name="TextBox 5"/>
          <p:cNvSpPr txBox="1"/>
          <p:nvPr/>
        </p:nvSpPr>
        <p:spPr>
          <a:xfrm>
            <a:off x="2926080" y="1600200"/>
            <a:ext cx="914400" cy="274320"/>
          </a:xfrm>
          <a:prstGeom prst="rect">
            <a:avLst/>
          </a:prstGeom>
          <a:noFill/>
        </p:spPr>
        <p:txBody>
          <a:bodyPr wrap="square">
            <a:spAutoFit/>
          </a:bodyPr>
          <a:lstStyle/>
          <a:p>
            <a:pPr algn="ctr">
              <a:defRPr sz="2400" b="0">
                <a:solidFill>
                  <a:srgbClr val="00B4D8"/>
                </a:solidFill>
                <a:latin typeface="Calibri"/>
              </a:defRPr>
            </a:pPr>
            <a:r>
              <a:t>→</a:t>
            </a:r>
          </a:p>
        </p:txBody>
      </p:sp>
      <p:sp>
        <p:nvSpPr>
          <p:cNvPr id="7" name="Rectangle 6"/>
          <p:cNvSpPr/>
          <p:nvPr/>
        </p:nvSpPr>
        <p:spPr>
          <a:xfrm>
            <a:off x="3840480" y="1371600"/>
            <a:ext cx="1828800" cy="731520"/>
          </a:xfrm>
          <a:prstGeom prst="rect">
            <a:avLst/>
          </a:prstGeom>
          <a:solidFill>
            <a:srgbClr val="232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TextBox 7"/>
          <p:cNvSpPr txBox="1"/>
          <p:nvPr/>
        </p:nvSpPr>
        <p:spPr>
          <a:xfrm>
            <a:off x="4023360" y="1417320"/>
            <a:ext cx="1463040" cy="640080"/>
          </a:xfrm>
          <a:prstGeom prst="rect">
            <a:avLst/>
          </a:prstGeom>
          <a:noFill/>
        </p:spPr>
        <p:txBody>
          <a:bodyPr wrap="square">
            <a:spAutoFit/>
          </a:bodyPr>
          <a:lstStyle/>
          <a:p>
            <a:pPr algn="ctr">
              <a:defRPr sz="1800" b="1">
                <a:solidFill>
                  <a:srgbClr val="FFFFFF"/>
                </a:solidFill>
                <a:latin typeface="Calibri"/>
              </a:defRPr>
            </a:pPr>
            <a:r>
              <a:t>GATEWAY</a:t>
            </a:r>
          </a:p>
        </p:txBody>
      </p:sp>
      <p:sp>
        <p:nvSpPr>
          <p:cNvPr id="9" name="TextBox 8"/>
          <p:cNvSpPr txBox="1"/>
          <p:nvPr/>
        </p:nvSpPr>
        <p:spPr>
          <a:xfrm>
            <a:off x="5852160" y="1600200"/>
            <a:ext cx="914400" cy="274320"/>
          </a:xfrm>
          <a:prstGeom prst="rect">
            <a:avLst/>
          </a:prstGeom>
          <a:noFill/>
        </p:spPr>
        <p:txBody>
          <a:bodyPr wrap="square">
            <a:spAutoFit/>
          </a:bodyPr>
          <a:lstStyle/>
          <a:p>
            <a:pPr algn="ctr">
              <a:defRPr sz="2400" b="0">
                <a:solidFill>
                  <a:srgbClr val="00B4D8"/>
                </a:solidFill>
                <a:latin typeface="Calibri"/>
              </a:defRPr>
            </a:pPr>
            <a:r>
              <a:t>→</a:t>
            </a:r>
          </a:p>
        </p:txBody>
      </p:sp>
      <p:sp>
        <p:nvSpPr>
          <p:cNvPr id="10" name="Rectangle 9"/>
          <p:cNvSpPr/>
          <p:nvPr/>
        </p:nvSpPr>
        <p:spPr>
          <a:xfrm>
            <a:off x="6766560" y="1371600"/>
            <a:ext cx="1828800" cy="731520"/>
          </a:xfrm>
          <a:prstGeom prst="rect">
            <a:avLst/>
          </a:prstGeom>
          <a:solidFill>
            <a:srgbClr val="2328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1" name="TextBox 10"/>
          <p:cNvSpPr txBox="1"/>
          <p:nvPr/>
        </p:nvSpPr>
        <p:spPr>
          <a:xfrm>
            <a:off x="6949440" y="1417320"/>
            <a:ext cx="1463040" cy="640080"/>
          </a:xfrm>
          <a:prstGeom prst="rect">
            <a:avLst/>
          </a:prstGeom>
          <a:noFill/>
        </p:spPr>
        <p:txBody>
          <a:bodyPr wrap="square">
            <a:spAutoFit/>
          </a:bodyPr>
          <a:lstStyle/>
          <a:p>
            <a:pPr algn="ctr">
              <a:defRPr sz="1600" b="1">
                <a:solidFill>
                  <a:srgbClr val="FFFFFF"/>
                </a:solidFill>
                <a:latin typeface="Calibri"/>
              </a:defRPr>
            </a:pPr>
            <a:r>
              <a:t>CHANNELS</a:t>
            </a:r>
          </a:p>
        </p:txBody>
      </p:sp>
      <p:sp>
        <p:nvSpPr>
          <p:cNvPr id="12" name="Rectangle 11"/>
          <p:cNvSpPr/>
          <p:nvPr/>
        </p:nvSpPr>
        <p:spPr>
          <a:xfrm>
            <a:off x="731520" y="2743200"/>
            <a:ext cx="77724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3" name="TextBox 12"/>
          <p:cNvSpPr txBox="1"/>
          <p:nvPr/>
        </p:nvSpPr>
        <p:spPr>
          <a:xfrm>
            <a:off x="731520" y="2926080"/>
            <a:ext cx="7315200" cy="457200"/>
          </a:xfrm>
          <a:prstGeom prst="rect">
            <a:avLst/>
          </a:prstGeom>
          <a:noFill/>
        </p:spPr>
        <p:txBody>
          <a:bodyPr wrap="square">
            <a:spAutoFit/>
          </a:bodyPr>
          <a:lstStyle/>
          <a:p>
            <a:pPr algn="l">
              <a:defRPr sz="1600" b="0">
                <a:solidFill>
                  <a:srgbClr val="E0E0E8"/>
                </a:solidFill>
                <a:latin typeface="Calibri"/>
              </a:defRPr>
            </a:pPr>
            <a:r>
              <a:t>Gateway routes your message to an AI agent →</a:t>
            </a:r>
          </a:p>
        </p:txBody>
      </p:sp>
      <p:sp>
        <p:nvSpPr>
          <p:cNvPr id="14" name="TextBox 13"/>
          <p:cNvSpPr txBox="1"/>
          <p:nvPr/>
        </p:nvSpPr>
        <p:spPr>
          <a:xfrm>
            <a:off x="731520" y="3291840"/>
            <a:ext cx="7315200" cy="457200"/>
          </a:xfrm>
          <a:prstGeom prst="rect">
            <a:avLst/>
          </a:prstGeom>
          <a:noFill/>
        </p:spPr>
        <p:txBody>
          <a:bodyPr wrap="square">
            <a:spAutoFit/>
          </a:bodyPr>
          <a:lstStyle/>
          <a:p>
            <a:pPr algn="l">
              <a:defRPr sz="1600" b="0">
                <a:solidFill>
                  <a:srgbClr val="E0E0E8"/>
                </a:solidFill>
                <a:latin typeface="Calibri"/>
              </a:defRPr>
            </a:pPr>
            <a:r>
              <a:t>Agent reads your SKILL.md instructions →</a:t>
            </a:r>
          </a:p>
        </p:txBody>
      </p:sp>
      <p:sp>
        <p:nvSpPr>
          <p:cNvPr id="15" name="TextBox 14"/>
          <p:cNvSpPr txBox="1"/>
          <p:nvPr/>
        </p:nvSpPr>
        <p:spPr>
          <a:xfrm>
            <a:off x="731520" y="3657600"/>
            <a:ext cx="7315200" cy="457200"/>
          </a:xfrm>
          <a:prstGeom prst="rect">
            <a:avLst/>
          </a:prstGeom>
          <a:noFill/>
        </p:spPr>
        <p:txBody>
          <a:bodyPr wrap="square">
            <a:spAutoFit/>
          </a:bodyPr>
          <a:lstStyle/>
          <a:p>
            <a:pPr algn="l">
              <a:defRPr sz="1600" b="0">
                <a:solidFill>
                  <a:srgbClr val="E0E0E8"/>
                </a:solidFill>
                <a:latin typeface="Calibri"/>
              </a:defRPr>
            </a:pPr>
            <a:r>
              <a:t>Agent executes tools (browser, files, cron, webhooks) →</a:t>
            </a:r>
          </a:p>
        </p:txBody>
      </p:sp>
      <p:sp>
        <p:nvSpPr>
          <p:cNvPr id="16" name="TextBox 15"/>
          <p:cNvSpPr txBox="1"/>
          <p:nvPr/>
        </p:nvSpPr>
        <p:spPr>
          <a:xfrm>
            <a:off x="731520" y="4023360"/>
            <a:ext cx="7315200" cy="457200"/>
          </a:xfrm>
          <a:prstGeom prst="rect">
            <a:avLst/>
          </a:prstGeom>
          <a:noFill/>
        </p:spPr>
        <p:txBody>
          <a:bodyPr wrap="square">
            <a:spAutoFit/>
          </a:bodyPr>
          <a:lstStyle/>
          <a:p>
            <a:pPr algn="l">
              <a:defRPr sz="1600" b="0">
                <a:solidFill>
                  <a:srgbClr val="E0E0E8"/>
                </a:solidFill>
                <a:latin typeface="Calibri"/>
              </a:defRPr>
            </a:pPr>
            <a:r>
              <a:t>Response sent back to your channel (Slack, Teams, etc.)</a:t>
            </a:r>
          </a:p>
        </p:txBody>
      </p:sp>
      <p:sp>
        <p:nvSpPr>
          <p:cNvPr id="17" name="Rectangle 16"/>
          <p:cNvSpPr/>
          <p:nvPr/>
        </p:nvSpPr>
        <p:spPr>
          <a:xfrm>
            <a:off x="457200" y="4846320"/>
            <a:ext cx="8229600" cy="36576"/>
          </a:xfrm>
          <a:prstGeom prst="rect">
            <a:avLst/>
          </a:prstGeom>
          <a:solidFill>
            <a:srgbClr val="40406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18" name="TextBox 17"/>
          <p:cNvSpPr txBox="1"/>
          <p:nvPr/>
        </p:nvSpPr>
        <p:spPr>
          <a:xfrm>
            <a:off x="731520" y="5029200"/>
            <a:ext cx="7315200" cy="457200"/>
          </a:xfrm>
          <a:prstGeom prst="rect">
            <a:avLst/>
          </a:prstGeom>
          <a:noFill/>
        </p:spPr>
        <p:txBody>
          <a:bodyPr wrap="square">
            <a:spAutoFit/>
          </a:bodyPr>
          <a:lstStyle/>
          <a:p>
            <a:pPr algn="l">
              <a:defRPr sz="1600" b="0">
                <a:solidFill>
                  <a:srgbClr val="90E0EF"/>
                </a:solidFill>
                <a:latin typeface="Calibri"/>
              </a:defRPr>
            </a:pPr>
            <a:r>
              <a:t>Workspace: ~/.openclaw/workspace/ — where all your config and skills live</a:t>
            </a:r>
          </a:p>
        </p:txBody>
      </p:sp>
      <p:sp>
        <p:nvSpPr>
          <p:cNvPr id="19" name="TextBox 18"/>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8 / 20</a:t>
            </a:r>
          </a:p>
        </p:txBody>
      </p:sp>
      <p:pic>
        <p:nvPicPr>
          <p:cNvPr id="20" name="Picture 19" descr="img_architecture.png"/>
          <p:cNvPicPr>
            <a:picLocks noChangeAspect="1"/>
          </p:cNvPicPr>
          <p:nvPr/>
        </p:nvPicPr>
        <p:blipFill>
          <a:blip r:embed="rId3"/>
          <a:stretch>
            <a:fillRect/>
          </a:stretch>
        </p:blipFill>
        <p:spPr>
          <a:xfrm>
            <a:off x="457200" y="5212080"/>
            <a:ext cx="3657600" cy="1371600"/>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1B1F3B"/>
        </a:solidFill>
        <a:effectLst/>
      </p:bgPr>
    </p:bg>
    <p:spTree>
      <p:nvGrpSpPr>
        <p:cNvPr id="1" name=""/>
        <p:cNvGrpSpPr/>
        <p:nvPr/>
      </p:nvGrpSpPr>
      <p:grpSpPr/>
      <p:sp>
        <p:nvSpPr>
          <p:cNvPr id="2" name="TextBox 1"/>
          <p:cNvSpPr txBox="1"/>
          <p:nvPr/>
        </p:nvSpPr>
        <p:spPr>
          <a:xfrm>
            <a:off x="457200" y="365760"/>
            <a:ext cx="4572000" cy="457200"/>
          </a:xfrm>
          <a:prstGeom prst="rect">
            <a:avLst/>
          </a:prstGeom>
          <a:noFill/>
        </p:spPr>
        <p:txBody>
          <a:bodyPr wrap="square">
            <a:spAutoFit/>
          </a:bodyPr>
          <a:lstStyle/>
          <a:p>
            <a:pPr algn="l">
              <a:defRPr sz="2800" b="1">
                <a:solidFill>
                  <a:srgbClr val="00B4D8"/>
                </a:solidFill>
                <a:latin typeface="Calibri"/>
              </a:defRPr>
            </a:pPr>
            <a:r>
              <a:t>Why Local-First Matters</a:t>
            </a:r>
          </a:p>
        </p:txBody>
      </p:sp>
      <p:sp>
        <p:nvSpPr>
          <p:cNvPr id="3" name="Rectangle 2"/>
          <p:cNvSpPr/>
          <p:nvPr/>
        </p:nvSpPr>
        <p:spPr>
          <a:xfrm>
            <a:off x="457200" y="868680"/>
            <a:ext cx="2743200" cy="54864"/>
          </a:xfrm>
          <a:prstGeom prst="rect">
            <a:avLst/>
          </a:prstGeom>
          <a:solidFill>
            <a:srgbClr val="00B4D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TextBox 3"/>
          <p:cNvSpPr txBox="1"/>
          <p:nvPr/>
        </p:nvSpPr>
        <p:spPr>
          <a:xfrm>
            <a:off x="731520" y="1188720"/>
            <a:ext cx="7315200" cy="3200400"/>
          </a:xfrm>
          <a:prstGeom prst="rect">
            <a:avLst/>
          </a:prstGeom>
          <a:noFill/>
        </p:spPr>
        <p:txBody>
          <a:bodyPr wrap="square">
            <a:spAutoFit/>
          </a:bodyPr>
          <a:lstStyle/>
          <a:p>
            <a:pPr>
              <a:spcAft>
                <a:spcPts val="1400"/>
              </a:spcAft>
              <a:defRPr sz="2000">
                <a:solidFill>
                  <a:srgbClr val="E0E0E8"/>
                </a:solidFill>
                <a:latin typeface="Calibri"/>
              </a:defRPr>
              <a:buChar char="●"/>
            </a:pPr>
            <a:r>
              <a:t>🔒  Your data never leaves your machine unless you configure it to</a:t>
            </a:r>
          </a:p>
          <a:p>
            <a:pPr>
              <a:spcAft>
                <a:spcPts val="1400"/>
              </a:spcAft>
              <a:defRPr sz="2000">
                <a:solidFill>
                  <a:srgbClr val="E0E0E8"/>
                </a:solidFill>
                <a:latin typeface="Calibri"/>
              </a:defRPr>
              <a:buChar char="●"/>
            </a:pPr>
            <a:r>
              <a:t>💰  No per-user monthly SaaS fees — runs on hardware you own</a:t>
            </a:r>
          </a:p>
          <a:p>
            <a:pPr>
              <a:spcAft>
                <a:spcPts val="1400"/>
              </a:spcAft>
              <a:defRPr sz="2000">
                <a:solidFill>
                  <a:srgbClr val="E0E0E8"/>
                </a:solidFill>
                <a:latin typeface="Calibri"/>
              </a:defRPr>
              <a:buChar char="●"/>
            </a:pPr>
            <a:r>
              <a:t>🔧  Full control — modify, extend, or disable any feature</a:t>
            </a:r>
          </a:p>
          <a:p>
            <a:pPr>
              <a:spcAft>
                <a:spcPts val="1400"/>
              </a:spcAft>
              <a:defRPr sz="2000">
                <a:solidFill>
                  <a:srgbClr val="E0E0E8"/>
                </a:solidFill>
                <a:latin typeface="Calibri"/>
              </a:defRPr>
              <a:buChar char="●"/>
            </a:pPr>
            <a:r>
              <a:t>📡  Works offline — no cloud dependency for local automations</a:t>
            </a:r>
          </a:p>
          <a:p>
            <a:pPr>
              <a:spcAft>
                <a:spcPts val="1400"/>
              </a:spcAft>
              <a:defRPr sz="2000">
                <a:solidFill>
                  <a:srgbClr val="E0E0E8"/>
                </a:solidFill>
                <a:latin typeface="Calibri"/>
              </a:defRPr>
              <a:buChar char="●"/>
            </a:pPr>
            <a:r>
              <a:t>🏢  IT-friendly — can be deployed on-premise behind firewalls</a:t>
            </a:r>
          </a:p>
        </p:txBody>
      </p:sp>
      <p:sp>
        <p:nvSpPr>
          <p:cNvPr id="5" name="TextBox 4"/>
          <p:cNvSpPr txBox="1"/>
          <p:nvPr/>
        </p:nvSpPr>
        <p:spPr>
          <a:xfrm>
            <a:off x="7772400" y="6309360"/>
            <a:ext cx="1097280" cy="274320"/>
          </a:xfrm>
          <a:prstGeom prst="rect">
            <a:avLst/>
          </a:prstGeom>
          <a:noFill/>
        </p:spPr>
        <p:txBody>
          <a:bodyPr wrap="square">
            <a:spAutoFit/>
          </a:bodyPr>
          <a:lstStyle/>
          <a:p>
            <a:pPr algn="r">
              <a:defRPr sz="1000" b="0">
                <a:solidFill>
                  <a:srgbClr val="808090"/>
                </a:solidFill>
                <a:latin typeface="Calibri"/>
              </a:defRPr>
            </a:pPr>
            <a:r>
              <a:t>9 / 20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