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82880" y="0"/>
            <a:ext cx="45720" cy="685800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akedx-logo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530352"/>
            <a:ext cx="1143000" cy="68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8" y="1444752"/>
            <a:ext cx="61264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AI Automation Series. Session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08" y="1874519"/>
            <a:ext cx="612648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900" b="1">
                <a:solidFill>
                  <a:srgbClr val="F4F2EE"/>
                </a:solidFill>
                <a:latin typeface="Segoe UI"/>
              </a:rPr>
              <a:t>Office Automation With Hermes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3063240"/>
            <a:ext cx="562356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50" b="0">
                <a:solidFill>
                  <a:srgbClr val="D8D4CC"/>
                </a:solidFill>
                <a:latin typeface="Segoe UI"/>
              </a:rPr>
              <a:t>Learn the simple model behind AI tools for email, briefs, meetings, and daily tasks.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886200"/>
            <a:ext cx="548640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04040"/>
                </a:solidFill>
                <a:latin typeface="Consolas"/>
              </a:rPr>
              <a:t>DAY 1. CONCEPTS AND THEORY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4315968"/>
            <a:ext cx="1141171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86968" y="4389120"/>
            <a:ext cx="921715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Theory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28139" y="4315968"/>
            <a:ext cx="1569110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137867" y="4389120"/>
            <a:ext cx="1349654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Hermes Agent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06977" y="4315968"/>
            <a:ext cx="1355140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816705" y="4389120"/>
            <a:ext cx="1135684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No coding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71845" y="4315968"/>
            <a:ext cx="1711756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281573" y="4389120"/>
            <a:ext cx="1492300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Approval first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35520" y="632968"/>
            <a:ext cx="4037584" cy="5281168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cover.png"/>
          <p:cNvPicPr>
            <a:picLocks noChangeAspect="1"/>
          </p:cNvPicPr>
          <p:nvPr/>
        </p:nvPicPr>
        <p:blipFill>
          <a:blip r:embed="rId3"/>
          <a:srcRect l="24592" r="24592"/>
          <a:stretch>
            <a:fillRect/>
          </a:stretch>
        </p:blipFill>
        <p:spPr>
          <a:xfrm>
            <a:off x="7360920" y="658368"/>
            <a:ext cx="3986784" cy="52303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60920" y="658368"/>
            <a:ext cx="3986784" cy="5230368"/>
          </a:xfrm>
          <a:prstGeom prst="rect">
            <a:avLst/>
          </a:prstGeom>
          <a:noFill/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pakedx-ma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01 / 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BLOCK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Cron Is The Clock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10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Scheduled work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Run a skill daily, weekly, or at a fixed time.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9120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389120" y="1847088"/>
            <a:ext cx="63500" cy="340156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17720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Time zone matters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Set Pakistan Standard Time so 08:00 means your morning.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856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991856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0456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Test before trust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Fire the schedule in two minutes before using it daily.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Cron turns a chat tool into an assistant that works while you sleep.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BLOCK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Webhooks Are The Doorbell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11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Outside trigger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Another app can start Hermes when something happens.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9120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389120" y="1847088"/>
            <a:ext cx="63500" cy="340156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17720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Simple example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 form submission can create a follow up task.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856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991856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0456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Use later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Most office workflows start with channels, skills, and cron.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Webhooks are the next step after you are comfortable with the first three blocks.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SAFETY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Control And Trust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12 / 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Approval First Keeps Control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13 /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Drafts, not sends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Hermes prepares replies and summaries without acting alone.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Human review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You approve, edit, or reject each important output.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Clear never lines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Write rules like never send without my approval.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Start low risk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Begin with drafts, sorting, summaries, and checklists.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Write Skills Like A Clear Brief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14 /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When it runs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Name the trigger, such as new email or weekday morning.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What it reads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List the sources, such as inbox, calendar, or pasted notes.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What it returns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Ask for a short list, draft reply, or table.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What it avoids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Tell it what it must not invent, delete, or send.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Clear instructions are the main skill for no code automation.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BUILD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Build Concept: Email Triage Agent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15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591056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591056"/>
            <a:ext cx="63500" cy="10972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755648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Sort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Group emails into Needs Reply, FYI, and Ignore.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6384" y="2898648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786384" y="2898648"/>
            <a:ext cx="63500" cy="109728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014984" y="3063240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Draft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Prepare short replies only for routine messages.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4206240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4206240"/>
            <a:ext cx="63500" cy="10972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4370832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Protect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Show every draft for approval before anything is sent.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4232" y="1529080"/>
            <a:ext cx="4878832" cy="329692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concept_triage.png"/>
          <p:cNvPicPr>
            <a:picLocks noChangeAspect="1"/>
          </p:cNvPicPr>
          <p:nvPr/>
        </p:nvPicPr>
        <p:blipFill>
          <a:blip r:embed="rId3"/>
          <a:srcRect l="423" r="423"/>
          <a:stretch>
            <a:fillRect/>
          </a:stretch>
        </p:blipFill>
        <p:spPr>
          <a:xfrm>
            <a:off x="6199632" y="1554480"/>
            <a:ext cx="4828032" cy="32461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99632" y="1554480"/>
            <a:ext cx="4828032" cy="3246120"/>
          </a:xfrm>
          <a:prstGeom prst="rect">
            <a:avLst/>
          </a:prstGeom>
          <a:noFill/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The agent prepares the work. The human keeps control.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HOW IT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Email Triage Agent 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16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8368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8368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68680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New Emails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Client mail, updates, newsletters, and spam arrive.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80360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2880360" y="1975104"/>
            <a:ext cx="63500" cy="224942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090672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Read And Sort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0672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Hermes groups each message by action needed.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02352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5102352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312664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Draft Reply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2664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Routine replies are prepared in your voice.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24344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7324344" y="1975104"/>
            <a:ext cx="63500" cy="224942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534656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Approve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4656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You edit, reject, or approve each draft.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46336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9546336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756648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Send Or 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6648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Only approved work leaves your inbox.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532888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ight Arrow 30"/>
          <p:cNvSpPr/>
          <p:nvPr/>
        </p:nvSpPr>
        <p:spPr>
          <a:xfrm>
            <a:off x="4754880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ight Arrow 31"/>
          <p:cNvSpPr/>
          <p:nvPr/>
        </p:nvSpPr>
        <p:spPr>
          <a:xfrm>
            <a:off x="6976872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ight Arrow 32"/>
          <p:cNvSpPr/>
          <p:nvPr/>
        </p:nvSpPr>
        <p:spPr>
          <a:xfrm>
            <a:off x="9198864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ounded Rectangle 33"/>
          <p:cNvSpPr/>
          <p:nvPr/>
        </p:nvSpPr>
        <p:spPr>
          <a:xfrm>
            <a:off x="786384" y="5358384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1024128" y="5458968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Safety rule: Hermes can draft. It must not send without approval.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BUILD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Build Concept: Morning Brief Bot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17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591056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591056"/>
            <a:ext cx="63500" cy="10972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755648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Inbox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Summarise important new emails since yesterday.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6384" y="2898648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786384" y="2898648"/>
            <a:ext cx="63500" cy="109728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014984" y="3063240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Calendar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List today's meetings with clear times.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4206240"/>
            <a:ext cx="4736592" cy="10972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4206240"/>
            <a:ext cx="63500" cy="10972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4370832"/>
            <a:ext cx="4279392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Top 3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Choose the three tasks that need focus today.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4232" y="1529080"/>
            <a:ext cx="4878832" cy="329692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concept_cron.png"/>
          <p:cNvPicPr>
            <a:picLocks noChangeAspect="1"/>
          </p:cNvPicPr>
          <p:nvPr/>
        </p:nvPicPr>
        <p:blipFill>
          <a:blip r:embed="rId3"/>
          <a:srcRect l="423" r="423"/>
          <a:stretch>
            <a:fillRect/>
          </a:stretch>
        </p:blipFill>
        <p:spPr>
          <a:xfrm>
            <a:off x="6199632" y="1554480"/>
            <a:ext cx="4828032" cy="32461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99632" y="1554480"/>
            <a:ext cx="4828032" cy="3246120"/>
          </a:xfrm>
          <a:prstGeom prst="rect">
            <a:avLst/>
          </a:prstGeom>
          <a:noFill/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The agent prepares the work. The human keeps control.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HOW IT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Morning Brief And Cron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18 / 20</a:t>
            </a:r>
          </a:p>
        </p:txBody>
      </p:sp>
      <p:sp>
        <p:nvSpPr>
          <p:cNvPr id="10" name="Oval 9"/>
          <p:cNvSpPr/>
          <p:nvPr/>
        </p:nvSpPr>
        <p:spPr>
          <a:xfrm>
            <a:off x="868680" y="2057400"/>
            <a:ext cx="1645920" cy="1645920"/>
          </a:xfrm>
          <a:prstGeom prst="ellipse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60704" y="2468880"/>
            <a:ext cx="126187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300" b="1">
                <a:solidFill>
                  <a:srgbClr val="F4F2EE"/>
                </a:solidFill>
                <a:latin typeface="Consolas"/>
              </a:rPr>
              <a:t>08:00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0704" y="2816352"/>
            <a:ext cx="1261872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>
                <a:solidFill>
                  <a:srgbClr val="F4F2EE"/>
                </a:solidFill>
                <a:latin typeface="Consolas"/>
              </a:rPr>
              <a:t>PKT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6324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063240" y="1975104"/>
            <a:ext cx="63500" cy="184708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27355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Cron 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355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Runs on weekdays, even when you are not watching.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8932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989320" y="1975104"/>
            <a:ext cx="63500" cy="184708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9963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Morning Brief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963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Reads inbox, calendar, and the focus rules you set.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1540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15400" y="1975104"/>
            <a:ext cx="63500" cy="184708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12571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Delivery Channel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571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Sends the short brief to web chat, email, or phone.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06040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ight Arrow 25"/>
          <p:cNvSpPr/>
          <p:nvPr/>
        </p:nvSpPr>
        <p:spPr>
          <a:xfrm>
            <a:off x="5449824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ight Arrow 26"/>
          <p:cNvSpPr/>
          <p:nvPr/>
        </p:nvSpPr>
        <p:spPr>
          <a:xfrm>
            <a:off x="8375904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786384" y="5358384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24128" y="5458968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Always test a schedule two minutes from now, then set it back to 08:00 PKT.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ROI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Before And After Time Saved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19 / 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6120" y="1188720"/>
            <a:ext cx="182880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04040"/>
                </a:solidFill>
                <a:latin typeface="Consolas"/>
              </a:rPr>
              <a:t>Before Hermes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2240" y="1188720"/>
            <a:ext cx="182880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With Hermes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" y="1645920"/>
            <a:ext cx="20574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F4F2EE"/>
                </a:solidFill>
                <a:latin typeface="Segoe UI"/>
              </a:rPr>
              <a:t>Email sorting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6120" y="1572768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246120" y="1572768"/>
            <a:ext cx="5266944" cy="164592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281160" y="1554480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45 min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6120" y="1847088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3246120" y="1847088"/>
            <a:ext cx="1755648" cy="164592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281160" y="1828800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15 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672" y="2395728"/>
            <a:ext cx="20574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F4F2EE"/>
                </a:solidFill>
                <a:latin typeface="Segoe UI"/>
              </a:rPr>
              <a:t>Morning planning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6120" y="2322576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3246120" y="2322576"/>
            <a:ext cx="3511296" cy="164592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281160" y="2304288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30 min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46120" y="2596896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3246120" y="2596896"/>
            <a:ext cx="585216" cy="164592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9281160" y="2578608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5 min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672" y="3145536"/>
            <a:ext cx="20574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F4F2EE"/>
                </a:solidFill>
                <a:latin typeface="Segoe UI"/>
              </a:rPr>
              <a:t>Meeting actions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46120" y="3072384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3246120" y="3072384"/>
            <a:ext cx="4681728" cy="164592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281160" y="3054096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40 min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46120" y="3346704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ectangle 30"/>
          <p:cNvSpPr/>
          <p:nvPr/>
        </p:nvSpPr>
        <p:spPr>
          <a:xfrm>
            <a:off x="3246120" y="3346704"/>
            <a:ext cx="1404518" cy="164592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9281160" y="3328416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12 min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672" y="3895344"/>
            <a:ext cx="2057400" cy="20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F4F2EE"/>
                </a:solidFill>
                <a:latin typeface="Segoe UI"/>
              </a:rPr>
              <a:t>Daily task list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46120" y="3822192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3246120" y="3822192"/>
            <a:ext cx="2926080" cy="164592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9281160" y="3803904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25 min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46120" y="4096512"/>
            <a:ext cx="5852160" cy="164592"/>
          </a:xfrm>
          <a:prstGeom prst="rect">
            <a:avLst/>
          </a:prstGeom>
          <a:solidFill>
            <a:srgbClr val="2424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Rectangle 37"/>
          <p:cNvSpPr/>
          <p:nvPr/>
        </p:nvSpPr>
        <p:spPr>
          <a:xfrm>
            <a:off x="3246120" y="4096512"/>
            <a:ext cx="702259" cy="164592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281160" y="4078224"/>
            <a:ext cx="64008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80" b="0">
                <a:solidFill>
                  <a:srgbClr val="9A958C"/>
                </a:solidFill>
                <a:latin typeface="Consolas"/>
              </a:rPr>
              <a:t>6 min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6384" y="5413248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1024128" y="5513832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These four tools can save about 8 hours each week when used every workday.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ORIENTATION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What You Will Understand Today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02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The goal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Use Hermes to remove repeated office work, not human judgement.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The four blocks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Channels, skills, cron, and webhooks design most workflows.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The safety rule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Hermes drafts and organises. You approve anything that leaves your name.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The build map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Tomorrow you turn these ideas into four working tools.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49808" y="1481328"/>
            <a:ext cx="9966960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SESSION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808" y="1883664"/>
            <a:ext cx="813816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Tomorrow, Build The Tools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6384" y="2880360"/>
            <a:ext cx="1170432" cy="635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786384" y="3364992"/>
            <a:ext cx="3218688" cy="15544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86384" y="3364992"/>
            <a:ext cx="63500" cy="15544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14984" y="3529584"/>
            <a:ext cx="2761488" cy="12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Email Triage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Sort messages and prepare safe reply drafts.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70832" y="3364992"/>
            <a:ext cx="3218688" cy="15544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4370832" y="3364992"/>
            <a:ext cx="63500" cy="155448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99432" y="3529584"/>
            <a:ext cx="2761488" cy="12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Morning Brief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Run a daily brief on a cron schedule.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55279" y="3364992"/>
            <a:ext cx="3218688" cy="155448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7955279" y="3364992"/>
            <a:ext cx="63500" cy="155448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183879" y="3529584"/>
            <a:ext cx="2761488" cy="12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My Day Tracker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Connect email, meetings, and calendar into one list.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20 / 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WHY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The Work Problem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03 / 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Office Work Has Repeat Patterns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04 /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Email takes attention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 busy inbox hides the few messages that need action.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Mornings start cold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People waste time finding what changed while they were away.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Meetings lose tasks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Decisions are made, but owners and dates often disappear.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Daily planning repeats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The same sources are checked again and again each morning.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Good automation handles the boring first draft, then waits for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TOOL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Meet Hermes Agent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05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Open source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Hermes is from Nous Research and can run on your own machine or server.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Persistent memory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It can remember projects, preferences, and useful past work.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Reusable skills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It can save good procedures as plain text skills and reuse them.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Many channels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One assistant can talk through chat apps, email, and a web interface.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MENTAL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Four Building Blocks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06 / 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MENTAL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Hermes Building Blocks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07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2139696"/>
            <a:ext cx="2048256" cy="2084831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2139696"/>
            <a:ext cx="63500" cy="2084831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96696" y="2304288"/>
            <a:ext cx="1627632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Channels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696" y="2706624"/>
            <a:ext cx="1627632" cy="137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Doorways where people talk to Hermes.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01568" y="2139696"/>
            <a:ext cx="2048256" cy="2084831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3401568" y="2139696"/>
            <a:ext cx="63500" cy="2084831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611880" y="2304288"/>
            <a:ext cx="1627632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Skills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880" y="2706624"/>
            <a:ext cx="1627632" cy="137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Plain English tasks that tell Hermes what to do.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6752" y="2139696"/>
            <a:ext cx="2048256" cy="2084831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16752" y="2139696"/>
            <a:ext cx="63500" cy="2084831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27064" y="2304288"/>
            <a:ext cx="1627632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Cron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7064" y="2706624"/>
            <a:ext cx="1627632" cy="137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The clock that runs a skill on a schedule.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31936" y="2139696"/>
            <a:ext cx="2048256" cy="2084831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8631936" y="2139696"/>
            <a:ext cx="63500" cy="2084831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8842248" y="2304288"/>
            <a:ext cx="1627632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Webhooks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42248" y="2706624"/>
            <a:ext cx="1627632" cy="137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The doorbell that lets another app start work.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889504" y="2999232"/>
            <a:ext cx="475488" cy="256032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ight Arrow 26"/>
          <p:cNvSpPr/>
          <p:nvPr/>
        </p:nvSpPr>
        <p:spPr>
          <a:xfrm>
            <a:off x="5504688" y="2999232"/>
            <a:ext cx="475488" cy="256032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ight Arrow 27"/>
          <p:cNvSpPr/>
          <p:nvPr/>
        </p:nvSpPr>
        <p:spPr>
          <a:xfrm>
            <a:off x="8119872" y="2999232"/>
            <a:ext cx="475488" cy="256032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786384" y="537667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1024128" y="547725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 channel starts the conversation. A skill does the job. Cron and webhooks start it at the right time.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BLOCK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Channels Are Doorways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08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Web chat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Use it when you are at the laptop and want fast testing.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9120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389120" y="1847088"/>
            <a:ext cx="63500" cy="340156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17720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Email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Use it when the work starts inside your inbox.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856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991856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0456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Phone chat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Use it when you need the same assistant while moving.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The assistant is the same. Only the doorway changes.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BLOCK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Skills Are Tasks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09 /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Plain English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Write instructions the way you would brief a new assistant.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9120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389120" y="1847088"/>
            <a:ext cx="63500" cy="340156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17720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Clear trigger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Say when the skill should run and what it should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856" y="1847088"/>
            <a:ext cx="3401568" cy="340156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991856" y="1847088"/>
            <a:ext cx="63500" cy="340156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0456" y="2011680"/>
            <a:ext cx="2944368" cy="31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Expected output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Name the format, tone, length, and review step.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6384" y="565099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24128" y="575157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 good skill says what to do and what not to 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